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1928" r:id="rId8"/>
    <p:sldId id="2522" r:id="rId9"/>
    <p:sldId id="2523" r:id="rId10"/>
    <p:sldId id="2524" r:id="rId11"/>
    <p:sldId id="2525" r:id="rId12"/>
    <p:sldId id="2526" r:id="rId13"/>
    <p:sldId id="2527" r:id="rId14"/>
    <p:sldId id="2528" r:id="rId15"/>
    <p:sldId id="2529" r:id="rId16"/>
    <p:sldId id="2530" r:id="rId17"/>
    <p:sldId id="2531" r:id="rId18"/>
    <p:sldId id="2532" r:id="rId19"/>
    <p:sldId id="2533" r:id="rId20"/>
    <p:sldId id="2345" r:id="rId21"/>
    <p:sldId id="1014" r:id="rId22"/>
    <p:sldId id="2388" r:id="rId23"/>
    <p:sldId id="2535" r:id="rId24"/>
    <p:sldId id="2351" r:id="rId25"/>
    <p:sldId id="2344" r:id="rId26"/>
    <p:sldId id="2320" r:id="rId27"/>
  </p:sldIdLst>
  <p:sldSz cx="12192000" cy="6858000"/>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45C5"/>
    <a:srgbClr val="44546A"/>
    <a:srgbClr val="1D9A78"/>
    <a:srgbClr val="8BC14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8.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33880"/>
            <a:ext cx="12192000" cy="36728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（二）价值主张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170430"/>
            <a:ext cx="9986645" cy="2999740"/>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价值主张，即描述企业通过其产品和服务能向消费者提供何种价值。客户定位清晰后，需要回答关于价值主张的问题如下。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（1）我们该向客户传递什么样的价值和服务？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（2）我们正在帮助客户解决哪一类难题？</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（3）我们正在满足哪些客户的需求？</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（4）我们正在提供哪些系列产品或服务呢？</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价值主张通常表现为：标准化/ 个性化的产品/ 服务/ 解决方案、宽/ 窄的产品范围等。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33880"/>
            <a:ext cx="12192000" cy="36728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（三）渠道通路</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170430"/>
            <a:ext cx="9986645" cy="2999740"/>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渠道通路，即描绘企业用来接触、将价值传递给目标客户的各种途径。同样我们可以带着以下问题去了解。</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（1）通过哪些渠道可以接触到细分后的客户群体？</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（2）企业如何接触客户？</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（3）相关渠道是如何整合的？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（4）渠道成本效益如何？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常见的渠道表现为：直接/ 间接、单一/ 多渠道等。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412240"/>
            <a:ext cx="12192000" cy="451612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（四）客户关系</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1547178"/>
            <a:ext cx="9986645" cy="4246245"/>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客户关系，阐明企业与其客户之间所建立的联系，主要是信息沟通反馈。客户关系可以带着这些问题进行了解。</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（1）每个细分后的客户群体希望企业与其建立或保持何种业务关系？</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（2）企业现有哪些关系网络？</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（3）这些关系建立和维护的成本如何？效力如何？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（4）这些关系与商业模式的其他要素如何相互作用？</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（5）如何在客户中提升你的产品和服务？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（6）如何协助客户认同你的价值主张，购买你的产品和服务？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（7）如何提供售后支持并挖掘客户价值？</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常见的客户关系表现为：交易型/ 关系型、直接关系/ 间接关系。</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412240"/>
            <a:ext cx="12192000" cy="451612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（五）收入来源</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1962785"/>
            <a:ext cx="9986645" cy="3415030"/>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收入来源，也叫收益方式，是用来描述企业通过各种收入流来创造财务收益的途径。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（1）客户愿意为什么样的价值付费？</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（2）在同类产品或服务中，客户的选择是什么？</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（3）客户是如何支付费用的？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（4）客户支付费用的额度范围是多少？</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（5）各类收入来源的比例如何？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常见的收入来源表现为：固定/ 灵活的价格、高/ 中/ 低利润率、高/ 中/ 低销售量、单一/ 多个/ 灵活渠道。还可以分为资源性收入、资产性收入和资信性收入。</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412240"/>
            <a:ext cx="12192000" cy="451612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（六）核心资源</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1754823"/>
            <a:ext cx="9986645" cy="3830955"/>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相对广泛的资源来说，核心资源指企业在实施其商业模式时所需要的各类资源和能力，具有必须性和独特性，不同的商业模式的核心资源必然不同。</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（1）基于价值主张，我们拥有哪些资源？</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（2）哪些资源最有效地支持我们的价值主张？</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（3）哪些资源能够扩张和提高我们的分销渠道的效力？</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（4）哪些资源最能帮助我们建立和维护客户关系？</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（5）哪些资源能扩大我们的收入来源？优化我们的收入结构？减少我们的支出？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核心资源常常表现为：技术/ 专利、品牌/ 成本/ 质量优势等等。也可以分为实体资产、知识资产、人力资源和金融资产等四种类型。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412240"/>
            <a:ext cx="12192000" cy="451612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 name="文本框 1"/>
          <p:cNvSpPr txBox="1"/>
          <p:nvPr/>
        </p:nvSpPr>
        <p:spPr>
          <a:xfrm>
            <a:off x="919480" y="1963103"/>
            <a:ext cx="10325100" cy="3415030"/>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（七）关键业务</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关键业务也被称为企业内部价值链，主要描述业务流程的安排和资源的配置。表现为：标准化/ 柔性生产系统、强/ 弱的研发部门、高/ 低效供应链管理。</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（八）重要伙伴</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重要伙伴主要指公司同其他公司为有效提供价值而形成的合作关系网络。表现为：上下游伙伴、竞争/ 互补关系、联盟/ 非联盟。</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（九）成本结构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成本结构主要指运用某一商业模式的货币描述。表现为：固定/ 流动成本比例、高/低经营杠杆。</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412240"/>
            <a:ext cx="12192000" cy="451612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 name="文本框 1"/>
          <p:cNvSpPr txBox="1"/>
          <p:nvPr/>
        </p:nvSpPr>
        <p:spPr>
          <a:xfrm>
            <a:off x="919480" y="1755140"/>
            <a:ext cx="10325100" cy="3830955"/>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商业模式的设计可以促使创业者全面思考市场需求、研发生产、客户定位、营销渠道、企业能力、成本结构、资源伙伴等各方面的问题。将创业企业的所有要素协调成一个有效、契合的整体，可以使顾客了解企业可提供什么样的产品和服务，实现企业在顾客心中的目标定位；可以使员工全面理解企业的目标和价值取向，从而调整自己的行动与企业合力前行；可以使业务伙伴在理解企业发展诉求的基础上打造合作共赢的关系； 可以使股东及投资人更好地判断企业的价值所在与今后可实现的市场价值空间。</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商业模式描述了企业将如何实现创业的愿景。因此，在整个创业过程中有助于创业者对企业运作所涉及的各种业务、各种要素进行周密思考，形成相互支持和促进的有机整体，可见，商业模式对于创业成功至关重要。</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90930" y="400685"/>
            <a:ext cx="2540000" cy="398780"/>
          </a:xfrm>
          <a:prstGeom prst="rect">
            <a:avLst/>
          </a:prstGeom>
          <a:noFill/>
        </p:spPr>
        <p:txBody>
          <a:bodyPr wrap="square" rtlCol="0" anchor="t">
            <a:spAutoFit/>
          </a:bodyPr>
          <a:p>
            <a:r>
              <a:rPr lang="zh-CN" altLang="en-US" sz="2000">
                <a:latin typeface="冬青黑体简体中文 W6" panose="020B0600000000000000" charset="-122"/>
                <a:ea typeface="冬青黑体简体中文 W6" panose="020B0600000000000000" charset="-122"/>
              </a:rPr>
              <a:t>商业模式的价值</a:t>
            </a:r>
            <a:endParaRPr lang="zh-CN" altLang="en-US" sz="2000">
              <a:latin typeface="冬青黑体简体中文 W6" panose="020B0600000000000000" charset="-122"/>
              <a:ea typeface="冬青黑体简体中文 W6" panose="020B06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412240"/>
            <a:ext cx="12192000" cy="451612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 name="文本框 1"/>
          <p:cNvSpPr txBox="1"/>
          <p:nvPr/>
        </p:nvSpPr>
        <p:spPr>
          <a:xfrm>
            <a:off x="919480" y="2170748"/>
            <a:ext cx="10325100" cy="2999740"/>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商业模式本质上是企业为客户创造并传递价值，反映了在价值发现、 价值创造、价值匹配和价值获取过程中企业自身与利益相关者之间的相互满足需求、相互输送价值的逻辑关系，对商业模式的最基本要求就是能为创业企业赚取利润。 从创业初期来看，商业模式应有助于新创企业尽快实现“正的现金流”；而后，商业模式应有助于新创企业用尽可能少的资源推动企业持续发展，从而使整个创业活动为创业者带来“最大化的利润”。创业是循序渐进的过程，技术在不断地更新，市场在不断地变化，竞争也在以不同的形式加剧。 因此，创业初期为新创企业带来利润的商业模式，未必能持续推动企业的发展，这就要求创业者及其团队要不断地进行商业模式的评估、创新与再造。</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90930" y="400685"/>
            <a:ext cx="2540000" cy="398780"/>
          </a:xfrm>
          <a:prstGeom prst="rect">
            <a:avLst/>
          </a:prstGeom>
          <a:noFill/>
        </p:spPr>
        <p:txBody>
          <a:bodyPr wrap="square" rtlCol="0" anchor="t">
            <a:spAutoFit/>
          </a:bodyPr>
          <a:p>
            <a:r>
              <a:rPr lang="zh-CN" altLang="en-US" sz="2000">
                <a:latin typeface="冬青黑体简体中文 W6" panose="020B0600000000000000" charset="-122"/>
                <a:ea typeface="冬青黑体简体中文 W6" panose="020B0600000000000000" charset="-122"/>
              </a:rPr>
              <a:t>商业模式的价值</a:t>
            </a:r>
            <a:endParaRPr lang="zh-CN" altLang="en-US" sz="2000">
              <a:latin typeface="冬青黑体简体中文 W6" panose="020B0600000000000000" charset="-122"/>
              <a:ea typeface="冬青黑体简体中文 W6" panose="020B0600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088390" y="379730"/>
            <a:ext cx="5219065"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常见的商业模式</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2"/>
          <p:cNvGrpSpPr/>
          <p:nvPr/>
        </p:nvGrpSpPr>
        <p:grpSpPr>
          <a:xfrm>
            <a:off x="4327387" y="1523098"/>
            <a:ext cx="3207026" cy="2910862"/>
            <a:chOff x="4492487" y="1700898"/>
            <a:chExt cx="3207026" cy="2910862"/>
          </a:xfrm>
        </p:grpSpPr>
        <p:sp>
          <p:nvSpPr>
            <p:cNvPr id="3" name="Freeform 5"/>
            <p:cNvSpPr>
              <a:spLocks noEditPoints="1"/>
            </p:cNvSpPr>
            <p:nvPr/>
          </p:nvSpPr>
          <p:spPr bwMode="auto">
            <a:xfrm>
              <a:off x="4523833" y="1794937"/>
              <a:ext cx="3175680" cy="2816823"/>
            </a:xfrm>
            <a:custGeom>
              <a:avLst/>
              <a:gdLst>
                <a:gd name="T0" fmla="*/ 802 w 1415"/>
                <a:gd name="T1" fmla="*/ 806 h 1255"/>
                <a:gd name="T2" fmla="*/ 600 w 1415"/>
                <a:gd name="T3" fmla="*/ 797 h 1255"/>
                <a:gd name="T4" fmla="*/ 507 w 1415"/>
                <a:gd name="T5" fmla="*/ 619 h 1255"/>
                <a:gd name="T6" fmla="*/ 615 w 1415"/>
                <a:gd name="T7" fmla="*/ 448 h 1255"/>
                <a:gd name="T8" fmla="*/ 817 w 1415"/>
                <a:gd name="T9" fmla="*/ 456 h 1255"/>
                <a:gd name="T10" fmla="*/ 910 w 1415"/>
                <a:gd name="T11" fmla="*/ 635 h 1255"/>
                <a:gd name="T12" fmla="*/ 802 w 1415"/>
                <a:gd name="T13" fmla="*/ 806 h 1255"/>
                <a:gd name="T14" fmla="*/ 383 w 1415"/>
                <a:gd name="T15" fmla="*/ 0 h 1255"/>
                <a:gd name="T16" fmla="*/ 383 w 1415"/>
                <a:gd name="T17" fmla="*/ 0 h 1255"/>
                <a:gd name="T18" fmla="*/ 382 w 1415"/>
                <a:gd name="T19" fmla="*/ 0 h 1255"/>
                <a:gd name="T20" fmla="*/ 378 w 1415"/>
                <a:gd name="T21" fmla="*/ 2 h 1255"/>
                <a:gd name="T22" fmla="*/ 377 w 1415"/>
                <a:gd name="T23" fmla="*/ 4 h 1255"/>
                <a:gd name="T24" fmla="*/ 2 w 1415"/>
                <a:gd name="T25" fmla="*/ 595 h 1255"/>
                <a:gd name="T26" fmla="*/ 2 w 1415"/>
                <a:gd name="T27" fmla="*/ 602 h 1255"/>
                <a:gd name="T28" fmla="*/ 2 w 1415"/>
                <a:gd name="T29" fmla="*/ 602 h 1255"/>
                <a:gd name="T30" fmla="*/ 326 w 1415"/>
                <a:gd name="T31" fmla="*/ 1222 h 1255"/>
                <a:gd name="T32" fmla="*/ 332 w 1415"/>
                <a:gd name="T33" fmla="*/ 1226 h 1255"/>
                <a:gd name="T34" fmla="*/ 332 w 1415"/>
                <a:gd name="T35" fmla="*/ 1226 h 1255"/>
                <a:gd name="T36" fmla="*/ 1032 w 1415"/>
                <a:gd name="T37" fmla="*/ 1255 h 1255"/>
                <a:gd name="T38" fmla="*/ 1032 w 1415"/>
                <a:gd name="T39" fmla="*/ 1255 h 1255"/>
                <a:gd name="T40" fmla="*/ 1038 w 1415"/>
                <a:gd name="T41" fmla="*/ 1252 h 1255"/>
                <a:gd name="T42" fmla="*/ 1413 w 1415"/>
                <a:gd name="T43" fmla="*/ 661 h 1255"/>
                <a:gd name="T44" fmla="*/ 1413 w 1415"/>
                <a:gd name="T45" fmla="*/ 654 h 1255"/>
                <a:gd name="T46" fmla="*/ 1089 w 1415"/>
                <a:gd name="T47" fmla="*/ 33 h 1255"/>
                <a:gd name="T48" fmla="*/ 1083 w 1415"/>
                <a:gd name="T49" fmla="*/ 29 h 1255"/>
                <a:gd name="T50" fmla="*/ 1083 w 1415"/>
                <a:gd name="T51" fmla="*/ 29 h 1255"/>
                <a:gd name="T52" fmla="*/ 383 w 1415"/>
                <a:gd name="T53" fmla="*/ 0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15" h="1255">
                  <a:moveTo>
                    <a:pt x="802" y="806"/>
                  </a:moveTo>
                  <a:cubicBezTo>
                    <a:pt x="600" y="797"/>
                    <a:pt x="600" y="797"/>
                    <a:pt x="600" y="797"/>
                  </a:cubicBezTo>
                  <a:cubicBezTo>
                    <a:pt x="507" y="619"/>
                    <a:pt x="507" y="619"/>
                    <a:pt x="507" y="619"/>
                  </a:cubicBezTo>
                  <a:cubicBezTo>
                    <a:pt x="615" y="448"/>
                    <a:pt x="615" y="448"/>
                    <a:pt x="615" y="448"/>
                  </a:cubicBezTo>
                  <a:cubicBezTo>
                    <a:pt x="817" y="456"/>
                    <a:pt x="817" y="456"/>
                    <a:pt x="817" y="456"/>
                  </a:cubicBezTo>
                  <a:cubicBezTo>
                    <a:pt x="910" y="635"/>
                    <a:pt x="910" y="635"/>
                    <a:pt x="910" y="635"/>
                  </a:cubicBezTo>
                  <a:cubicBezTo>
                    <a:pt x="802" y="806"/>
                    <a:pt x="802" y="806"/>
                    <a:pt x="802" y="806"/>
                  </a:cubicBezTo>
                  <a:moveTo>
                    <a:pt x="383" y="0"/>
                  </a:moveTo>
                  <a:cubicBezTo>
                    <a:pt x="383" y="0"/>
                    <a:pt x="383" y="0"/>
                    <a:pt x="383" y="0"/>
                  </a:cubicBezTo>
                  <a:cubicBezTo>
                    <a:pt x="382" y="0"/>
                    <a:pt x="382" y="0"/>
                    <a:pt x="382" y="0"/>
                  </a:cubicBezTo>
                  <a:cubicBezTo>
                    <a:pt x="381" y="0"/>
                    <a:pt x="379" y="1"/>
                    <a:pt x="378" y="2"/>
                  </a:cubicBezTo>
                  <a:cubicBezTo>
                    <a:pt x="378" y="3"/>
                    <a:pt x="377" y="3"/>
                    <a:pt x="377" y="4"/>
                  </a:cubicBezTo>
                  <a:cubicBezTo>
                    <a:pt x="2" y="595"/>
                    <a:pt x="2" y="595"/>
                    <a:pt x="2" y="595"/>
                  </a:cubicBezTo>
                  <a:cubicBezTo>
                    <a:pt x="0" y="597"/>
                    <a:pt x="0" y="600"/>
                    <a:pt x="2" y="602"/>
                  </a:cubicBezTo>
                  <a:cubicBezTo>
                    <a:pt x="2" y="602"/>
                    <a:pt x="2" y="602"/>
                    <a:pt x="2" y="602"/>
                  </a:cubicBezTo>
                  <a:cubicBezTo>
                    <a:pt x="326" y="1222"/>
                    <a:pt x="326" y="1222"/>
                    <a:pt x="326" y="1222"/>
                  </a:cubicBezTo>
                  <a:cubicBezTo>
                    <a:pt x="327" y="1225"/>
                    <a:pt x="330" y="1226"/>
                    <a:pt x="332" y="1226"/>
                  </a:cubicBezTo>
                  <a:cubicBezTo>
                    <a:pt x="332" y="1226"/>
                    <a:pt x="332" y="1226"/>
                    <a:pt x="332" y="1226"/>
                  </a:cubicBezTo>
                  <a:cubicBezTo>
                    <a:pt x="1032" y="1255"/>
                    <a:pt x="1032" y="1255"/>
                    <a:pt x="1032" y="1255"/>
                  </a:cubicBezTo>
                  <a:cubicBezTo>
                    <a:pt x="1032" y="1255"/>
                    <a:pt x="1032" y="1255"/>
                    <a:pt x="1032" y="1255"/>
                  </a:cubicBezTo>
                  <a:cubicBezTo>
                    <a:pt x="1034" y="1255"/>
                    <a:pt x="1037" y="1254"/>
                    <a:pt x="1038" y="1252"/>
                  </a:cubicBezTo>
                  <a:cubicBezTo>
                    <a:pt x="1413" y="661"/>
                    <a:pt x="1413" y="661"/>
                    <a:pt x="1413" y="661"/>
                  </a:cubicBezTo>
                  <a:cubicBezTo>
                    <a:pt x="1414" y="659"/>
                    <a:pt x="1415" y="656"/>
                    <a:pt x="1413" y="654"/>
                  </a:cubicBezTo>
                  <a:cubicBezTo>
                    <a:pt x="1089" y="33"/>
                    <a:pt x="1089" y="33"/>
                    <a:pt x="1089" y="33"/>
                  </a:cubicBezTo>
                  <a:cubicBezTo>
                    <a:pt x="1088" y="31"/>
                    <a:pt x="1085" y="29"/>
                    <a:pt x="1083" y="29"/>
                  </a:cubicBezTo>
                  <a:cubicBezTo>
                    <a:pt x="1083" y="29"/>
                    <a:pt x="1083" y="29"/>
                    <a:pt x="1083" y="29"/>
                  </a:cubicBezTo>
                  <a:cubicBezTo>
                    <a:pt x="383" y="0"/>
                    <a:pt x="383" y="0"/>
                    <a:pt x="383" y="0"/>
                  </a:cubicBezTo>
                </a:path>
              </a:pathLst>
            </a:custGeom>
            <a:solidFill>
              <a:schemeClr val="bg1">
                <a:lumMod val="85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6"/>
            <p:cNvSpPr/>
            <p:nvPr/>
          </p:nvSpPr>
          <p:spPr bwMode="auto">
            <a:xfrm>
              <a:off x="4510862" y="3076883"/>
              <a:ext cx="1343557" cy="1359771"/>
            </a:xfrm>
            <a:custGeom>
              <a:avLst/>
              <a:gdLst>
                <a:gd name="T0" fmla="*/ 1034 w 1243"/>
                <a:gd name="T1" fmla="*/ 0 h 1258"/>
                <a:gd name="T2" fmla="*/ 1243 w 1243"/>
                <a:gd name="T3" fmla="*/ 363 h 1258"/>
                <a:gd name="T4" fmla="*/ 726 w 1243"/>
                <a:gd name="T5" fmla="*/ 1258 h 1258"/>
                <a:gd name="T6" fmla="*/ 0 w 1243"/>
                <a:gd name="T7" fmla="*/ 0 h 1258"/>
                <a:gd name="T8" fmla="*/ 0 w 1243"/>
                <a:gd name="T9" fmla="*/ 0 h 1258"/>
                <a:gd name="T10" fmla="*/ 1034 w 1243"/>
                <a:gd name="T11" fmla="*/ 0 h 1258"/>
              </a:gdLst>
              <a:ahLst/>
              <a:cxnLst>
                <a:cxn ang="0">
                  <a:pos x="T0" y="T1"/>
                </a:cxn>
                <a:cxn ang="0">
                  <a:pos x="T2" y="T3"/>
                </a:cxn>
                <a:cxn ang="0">
                  <a:pos x="T4" y="T5"/>
                </a:cxn>
                <a:cxn ang="0">
                  <a:pos x="T6" y="T7"/>
                </a:cxn>
                <a:cxn ang="0">
                  <a:pos x="T8" y="T9"/>
                </a:cxn>
                <a:cxn ang="0">
                  <a:pos x="T10" y="T11"/>
                </a:cxn>
              </a:cxnLst>
              <a:rect l="0" t="0" r="r" b="b"/>
              <a:pathLst>
                <a:path w="1243" h="1258">
                  <a:moveTo>
                    <a:pt x="1034" y="0"/>
                  </a:moveTo>
                  <a:lnTo>
                    <a:pt x="1243" y="363"/>
                  </a:lnTo>
                  <a:lnTo>
                    <a:pt x="726" y="1258"/>
                  </a:lnTo>
                  <a:lnTo>
                    <a:pt x="0" y="0"/>
                  </a:lnTo>
                  <a:lnTo>
                    <a:pt x="0" y="0"/>
                  </a:lnTo>
                  <a:lnTo>
                    <a:pt x="1034" y="0"/>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Freeform 7"/>
            <p:cNvSpPr/>
            <p:nvPr/>
          </p:nvSpPr>
          <p:spPr bwMode="auto">
            <a:xfrm>
              <a:off x="4492487" y="3062831"/>
              <a:ext cx="1378145" cy="1400845"/>
            </a:xfrm>
            <a:custGeom>
              <a:avLst/>
              <a:gdLst>
                <a:gd name="T0" fmla="*/ 1051 w 1275"/>
                <a:gd name="T1" fmla="*/ 13 h 1296"/>
                <a:gd name="T2" fmla="*/ 1040 w 1275"/>
                <a:gd name="T3" fmla="*/ 19 h 1296"/>
                <a:gd name="T4" fmla="*/ 1246 w 1275"/>
                <a:gd name="T5" fmla="*/ 376 h 1296"/>
                <a:gd name="T6" fmla="*/ 743 w 1275"/>
                <a:gd name="T7" fmla="*/ 1246 h 1296"/>
                <a:gd name="T8" fmla="*/ 27 w 1275"/>
                <a:gd name="T9" fmla="*/ 7 h 1296"/>
                <a:gd name="T10" fmla="*/ 17 w 1275"/>
                <a:gd name="T11" fmla="*/ 13 h 1296"/>
                <a:gd name="T12" fmla="*/ 23 w 1275"/>
                <a:gd name="T13" fmla="*/ 23 h 1296"/>
                <a:gd name="T14" fmla="*/ 23 w 1275"/>
                <a:gd name="T15" fmla="*/ 23 h 1296"/>
                <a:gd name="T16" fmla="*/ 17 w 1275"/>
                <a:gd name="T17" fmla="*/ 13 h 1296"/>
                <a:gd name="T18" fmla="*/ 17 w 1275"/>
                <a:gd name="T19" fmla="*/ 25 h 1296"/>
                <a:gd name="T20" fmla="*/ 1051 w 1275"/>
                <a:gd name="T21" fmla="*/ 25 h 1296"/>
                <a:gd name="T22" fmla="*/ 1051 w 1275"/>
                <a:gd name="T23" fmla="*/ 13 h 1296"/>
                <a:gd name="T24" fmla="*/ 1040 w 1275"/>
                <a:gd name="T25" fmla="*/ 19 h 1296"/>
                <a:gd name="T26" fmla="*/ 1051 w 1275"/>
                <a:gd name="T27" fmla="*/ 13 h 1296"/>
                <a:gd name="T28" fmla="*/ 1051 w 1275"/>
                <a:gd name="T29" fmla="*/ 0 h 1296"/>
                <a:gd name="T30" fmla="*/ 13 w 1275"/>
                <a:gd name="T31" fmla="*/ 0 h 1296"/>
                <a:gd name="T32" fmla="*/ 8 w 1275"/>
                <a:gd name="T33" fmla="*/ 2 h 1296"/>
                <a:gd name="T34" fmla="*/ 0 w 1275"/>
                <a:gd name="T35" fmla="*/ 9 h 1296"/>
                <a:gd name="T36" fmla="*/ 743 w 1275"/>
                <a:gd name="T37" fmla="*/ 1296 h 1296"/>
                <a:gd name="T38" fmla="*/ 1275 w 1275"/>
                <a:gd name="T39" fmla="*/ 376 h 1296"/>
                <a:gd name="T40" fmla="*/ 1057 w 1275"/>
                <a:gd name="T41" fmla="*/ 0 h 1296"/>
                <a:gd name="T42" fmla="*/ 1051 w 1275"/>
                <a:gd name="T43" fmla="*/ 0 h 1296"/>
                <a:gd name="T44" fmla="*/ 1051 w 1275"/>
                <a:gd name="T45" fmla="*/ 1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5" h="1296">
                  <a:moveTo>
                    <a:pt x="1051" y="13"/>
                  </a:moveTo>
                  <a:lnTo>
                    <a:pt x="1040" y="19"/>
                  </a:lnTo>
                  <a:lnTo>
                    <a:pt x="1246" y="376"/>
                  </a:lnTo>
                  <a:lnTo>
                    <a:pt x="743" y="1246"/>
                  </a:lnTo>
                  <a:lnTo>
                    <a:pt x="27" y="7"/>
                  </a:lnTo>
                  <a:lnTo>
                    <a:pt x="17" y="13"/>
                  </a:lnTo>
                  <a:lnTo>
                    <a:pt x="23" y="23"/>
                  </a:lnTo>
                  <a:lnTo>
                    <a:pt x="23" y="23"/>
                  </a:lnTo>
                  <a:lnTo>
                    <a:pt x="17" y="13"/>
                  </a:lnTo>
                  <a:lnTo>
                    <a:pt x="17" y="25"/>
                  </a:lnTo>
                  <a:lnTo>
                    <a:pt x="1051" y="25"/>
                  </a:lnTo>
                  <a:lnTo>
                    <a:pt x="1051" y="13"/>
                  </a:lnTo>
                  <a:lnTo>
                    <a:pt x="1040" y="19"/>
                  </a:lnTo>
                  <a:lnTo>
                    <a:pt x="1051" y="13"/>
                  </a:lnTo>
                  <a:lnTo>
                    <a:pt x="1051" y="0"/>
                  </a:lnTo>
                  <a:lnTo>
                    <a:pt x="13" y="0"/>
                  </a:lnTo>
                  <a:lnTo>
                    <a:pt x="8" y="2"/>
                  </a:lnTo>
                  <a:lnTo>
                    <a:pt x="0" y="9"/>
                  </a:lnTo>
                  <a:lnTo>
                    <a:pt x="743" y="1296"/>
                  </a:lnTo>
                  <a:lnTo>
                    <a:pt x="1275" y="376"/>
                  </a:lnTo>
                  <a:lnTo>
                    <a:pt x="1057" y="0"/>
                  </a:lnTo>
                  <a:lnTo>
                    <a:pt x="1051" y="0"/>
                  </a:lnTo>
                  <a:lnTo>
                    <a:pt x="1051"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8"/>
            <p:cNvSpPr/>
            <p:nvPr/>
          </p:nvSpPr>
          <p:spPr bwMode="auto">
            <a:xfrm>
              <a:off x="6308397" y="3076883"/>
              <a:ext cx="1344638" cy="1359771"/>
            </a:xfrm>
            <a:custGeom>
              <a:avLst/>
              <a:gdLst>
                <a:gd name="T0" fmla="*/ 1244 w 1244"/>
                <a:gd name="T1" fmla="*/ 0 h 1258"/>
                <a:gd name="T2" fmla="*/ 517 w 1244"/>
                <a:gd name="T3" fmla="*/ 1258 h 1258"/>
                <a:gd name="T4" fmla="*/ 0 w 1244"/>
                <a:gd name="T5" fmla="*/ 363 h 1258"/>
                <a:gd name="T6" fmla="*/ 210 w 1244"/>
                <a:gd name="T7" fmla="*/ 0 h 1258"/>
                <a:gd name="T8" fmla="*/ 1244 w 1244"/>
                <a:gd name="T9" fmla="*/ 0 h 1258"/>
              </a:gdLst>
              <a:ahLst/>
              <a:cxnLst>
                <a:cxn ang="0">
                  <a:pos x="T0" y="T1"/>
                </a:cxn>
                <a:cxn ang="0">
                  <a:pos x="T2" y="T3"/>
                </a:cxn>
                <a:cxn ang="0">
                  <a:pos x="T4" y="T5"/>
                </a:cxn>
                <a:cxn ang="0">
                  <a:pos x="T6" y="T7"/>
                </a:cxn>
                <a:cxn ang="0">
                  <a:pos x="T8" y="T9"/>
                </a:cxn>
              </a:cxnLst>
              <a:rect l="0" t="0" r="r" b="b"/>
              <a:pathLst>
                <a:path w="1244" h="1258">
                  <a:moveTo>
                    <a:pt x="1244" y="0"/>
                  </a:moveTo>
                  <a:lnTo>
                    <a:pt x="517" y="1258"/>
                  </a:lnTo>
                  <a:lnTo>
                    <a:pt x="0" y="363"/>
                  </a:lnTo>
                  <a:lnTo>
                    <a:pt x="210" y="0"/>
                  </a:lnTo>
                  <a:lnTo>
                    <a:pt x="1244" y="0"/>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Freeform 9"/>
            <p:cNvSpPr/>
            <p:nvPr/>
          </p:nvSpPr>
          <p:spPr bwMode="auto">
            <a:xfrm>
              <a:off x="6292183" y="3062831"/>
              <a:ext cx="1373822" cy="1387874"/>
            </a:xfrm>
            <a:custGeom>
              <a:avLst/>
              <a:gdLst>
                <a:gd name="T0" fmla="*/ 606 w 612"/>
                <a:gd name="T1" fmla="*/ 6 h 618"/>
                <a:gd name="T2" fmla="*/ 601 w 612"/>
                <a:gd name="T3" fmla="*/ 3 h 618"/>
                <a:gd name="T4" fmla="*/ 256 w 612"/>
                <a:gd name="T5" fmla="*/ 600 h 618"/>
                <a:gd name="T6" fmla="*/ 14 w 612"/>
                <a:gd name="T7" fmla="*/ 181 h 618"/>
                <a:gd name="T8" fmla="*/ 111 w 612"/>
                <a:gd name="T9" fmla="*/ 12 h 618"/>
                <a:gd name="T10" fmla="*/ 606 w 612"/>
                <a:gd name="T11" fmla="*/ 12 h 618"/>
                <a:gd name="T12" fmla="*/ 606 w 612"/>
                <a:gd name="T13" fmla="*/ 6 h 618"/>
                <a:gd name="T14" fmla="*/ 601 w 612"/>
                <a:gd name="T15" fmla="*/ 3 h 618"/>
                <a:gd name="T16" fmla="*/ 606 w 612"/>
                <a:gd name="T17" fmla="*/ 6 h 618"/>
                <a:gd name="T18" fmla="*/ 606 w 612"/>
                <a:gd name="T19" fmla="*/ 0 h 618"/>
                <a:gd name="T20" fmla="*/ 108 w 612"/>
                <a:gd name="T21" fmla="*/ 0 h 618"/>
                <a:gd name="T22" fmla="*/ 102 w 612"/>
                <a:gd name="T23" fmla="*/ 3 h 618"/>
                <a:gd name="T24" fmla="*/ 1 w 612"/>
                <a:gd name="T25" fmla="*/ 178 h 618"/>
                <a:gd name="T26" fmla="*/ 1 w 612"/>
                <a:gd name="T27" fmla="*/ 184 h 618"/>
                <a:gd name="T28" fmla="*/ 251 w 612"/>
                <a:gd name="T29" fmla="*/ 615 h 618"/>
                <a:gd name="T30" fmla="*/ 256 w 612"/>
                <a:gd name="T31" fmla="*/ 618 h 618"/>
                <a:gd name="T32" fmla="*/ 261 w 612"/>
                <a:gd name="T33" fmla="*/ 615 h 618"/>
                <a:gd name="T34" fmla="*/ 611 w 612"/>
                <a:gd name="T35" fmla="*/ 9 h 618"/>
                <a:gd name="T36" fmla="*/ 611 w 612"/>
                <a:gd name="T37" fmla="*/ 3 h 618"/>
                <a:gd name="T38" fmla="*/ 606 w 612"/>
                <a:gd name="T39" fmla="*/ 0 h 618"/>
                <a:gd name="T40" fmla="*/ 606 w 612"/>
                <a:gd name="T41" fmla="*/ 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8">
                  <a:moveTo>
                    <a:pt x="606" y="6"/>
                  </a:moveTo>
                  <a:cubicBezTo>
                    <a:pt x="601" y="3"/>
                    <a:pt x="601" y="3"/>
                    <a:pt x="601" y="3"/>
                  </a:cubicBezTo>
                  <a:cubicBezTo>
                    <a:pt x="256" y="600"/>
                    <a:pt x="256" y="600"/>
                    <a:pt x="256" y="600"/>
                  </a:cubicBezTo>
                  <a:cubicBezTo>
                    <a:pt x="14" y="181"/>
                    <a:pt x="14" y="181"/>
                    <a:pt x="14" y="181"/>
                  </a:cubicBezTo>
                  <a:cubicBezTo>
                    <a:pt x="111" y="12"/>
                    <a:pt x="111" y="12"/>
                    <a:pt x="111" y="12"/>
                  </a:cubicBezTo>
                  <a:cubicBezTo>
                    <a:pt x="606" y="12"/>
                    <a:pt x="606" y="12"/>
                    <a:pt x="606" y="12"/>
                  </a:cubicBezTo>
                  <a:cubicBezTo>
                    <a:pt x="606" y="6"/>
                    <a:pt x="606" y="6"/>
                    <a:pt x="606" y="6"/>
                  </a:cubicBezTo>
                  <a:cubicBezTo>
                    <a:pt x="601" y="3"/>
                    <a:pt x="601" y="3"/>
                    <a:pt x="601" y="3"/>
                  </a:cubicBezTo>
                  <a:cubicBezTo>
                    <a:pt x="606" y="6"/>
                    <a:pt x="606" y="6"/>
                    <a:pt x="606" y="6"/>
                  </a:cubicBezTo>
                  <a:cubicBezTo>
                    <a:pt x="606" y="0"/>
                    <a:pt x="606" y="0"/>
                    <a:pt x="606" y="0"/>
                  </a:cubicBezTo>
                  <a:cubicBezTo>
                    <a:pt x="108" y="0"/>
                    <a:pt x="108" y="0"/>
                    <a:pt x="108" y="0"/>
                  </a:cubicBezTo>
                  <a:cubicBezTo>
                    <a:pt x="105" y="0"/>
                    <a:pt x="103" y="1"/>
                    <a:pt x="102" y="3"/>
                  </a:cubicBezTo>
                  <a:cubicBezTo>
                    <a:pt x="1" y="178"/>
                    <a:pt x="1" y="178"/>
                    <a:pt x="1" y="178"/>
                  </a:cubicBezTo>
                  <a:cubicBezTo>
                    <a:pt x="0" y="179"/>
                    <a:pt x="0" y="182"/>
                    <a:pt x="1" y="184"/>
                  </a:cubicBezTo>
                  <a:cubicBezTo>
                    <a:pt x="251" y="615"/>
                    <a:pt x="251" y="615"/>
                    <a:pt x="251" y="615"/>
                  </a:cubicBezTo>
                  <a:cubicBezTo>
                    <a:pt x="252" y="617"/>
                    <a:pt x="254" y="618"/>
                    <a:pt x="256" y="618"/>
                  </a:cubicBezTo>
                  <a:cubicBezTo>
                    <a:pt x="258" y="618"/>
                    <a:pt x="260" y="617"/>
                    <a:pt x="261" y="615"/>
                  </a:cubicBezTo>
                  <a:cubicBezTo>
                    <a:pt x="611" y="9"/>
                    <a:pt x="611" y="9"/>
                    <a:pt x="611" y="9"/>
                  </a:cubicBezTo>
                  <a:cubicBezTo>
                    <a:pt x="612" y="7"/>
                    <a:pt x="612" y="5"/>
                    <a:pt x="611" y="3"/>
                  </a:cubicBezTo>
                  <a:cubicBezTo>
                    <a:pt x="610" y="1"/>
                    <a:pt x="608" y="0"/>
                    <a:pt x="606" y="0"/>
                  </a:cubicBezTo>
                  <a:lnTo>
                    <a:pt x="60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Freeform 10"/>
            <p:cNvSpPr/>
            <p:nvPr/>
          </p:nvSpPr>
          <p:spPr bwMode="auto">
            <a:xfrm>
              <a:off x="5295594" y="1713869"/>
              <a:ext cx="1571627" cy="969567"/>
            </a:xfrm>
            <a:custGeom>
              <a:avLst/>
              <a:gdLst>
                <a:gd name="T0" fmla="*/ 1454 w 1454"/>
                <a:gd name="T1" fmla="*/ 0 h 897"/>
                <a:gd name="T2" fmla="*/ 937 w 1454"/>
                <a:gd name="T3" fmla="*/ 897 h 897"/>
                <a:gd name="T4" fmla="*/ 517 w 1454"/>
                <a:gd name="T5" fmla="*/ 897 h 897"/>
                <a:gd name="T6" fmla="*/ 0 w 1454"/>
                <a:gd name="T7" fmla="*/ 0 h 897"/>
                <a:gd name="T8" fmla="*/ 1454 w 1454"/>
                <a:gd name="T9" fmla="*/ 0 h 897"/>
              </a:gdLst>
              <a:ahLst/>
              <a:cxnLst>
                <a:cxn ang="0">
                  <a:pos x="T0" y="T1"/>
                </a:cxn>
                <a:cxn ang="0">
                  <a:pos x="T2" y="T3"/>
                </a:cxn>
                <a:cxn ang="0">
                  <a:pos x="T4" y="T5"/>
                </a:cxn>
                <a:cxn ang="0">
                  <a:pos x="T6" y="T7"/>
                </a:cxn>
                <a:cxn ang="0">
                  <a:pos x="T8" y="T9"/>
                </a:cxn>
              </a:cxnLst>
              <a:rect l="0" t="0" r="r" b="b"/>
              <a:pathLst>
                <a:path w="1454" h="897">
                  <a:moveTo>
                    <a:pt x="1454" y="0"/>
                  </a:moveTo>
                  <a:lnTo>
                    <a:pt x="937" y="897"/>
                  </a:lnTo>
                  <a:lnTo>
                    <a:pt x="517" y="897"/>
                  </a:lnTo>
                  <a:lnTo>
                    <a:pt x="0" y="0"/>
                  </a:lnTo>
                  <a:lnTo>
                    <a:pt x="1454" y="0"/>
                  </a:ln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Freeform 11"/>
            <p:cNvSpPr/>
            <p:nvPr/>
          </p:nvSpPr>
          <p:spPr bwMode="auto">
            <a:xfrm>
              <a:off x="5280462" y="1700899"/>
              <a:ext cx="1599730" cy="996589"/>
            </a:xfrm>
            <a:custGeom>
              <a:avLst/>
              <a:gdLst>
                <a:gd name="T0" fmla="*/ 707 w 713"/>
                <a:gd name="T1" fmla="*/ 6 h 444"/>
                <a:gd name="T2" fmla="*/ 702 w 713"/>
                <a:gd name="T3" fmla="*/ 3 h 444"/>
                <a:gd name="T4" fmla="*/ 454 w 713"/>
                <a:gd name="T5" fmla="*/ 432 h 444"/>
                <a:gd name="T6" fmla="*/ 259 w 713"/>
                <a:gd name="T7" fmla="*/ 432 h 444"/>
                <a:gd name="T8" fmla="*/ 17 w 713"/>
                <a:gd name="T9" fmla="*/ 12 h 444"/>
                <a:gd name="T10" fmla="*/ 707 w 713"/>
                <a:gd name="T11" fmla="*/ 12 h 444"/>
                <a:gd name="T12" fmla="*/ 707 w 713"/>
                <a:gd name="T13" fmla="*/ 6 h 444"/>
                <a:gd name="T14" fmla="*/ 702 w 713"/>
                <a:gd name="T15" fmla="*/ 3 h 444"/>
                <a:gd name="T16" fmla="*/ 707 w 713"/>
                <a:gd name="T17" fmla="*/ 6 h 444"/>
                <a:gd name="T18" fmla="*/ 707 w 713"/>
                <a:gd name="T19" fmla="*/ 0 h 444"/>
                <a:gd name="T20" fmla="*/ 7 w 713"/>
                <a:gd name="T21" fmla="*/ 0 h 444"/>
                <a:gd name="T22" fmla="*/ 1 w 713"/>
                <a:gd name="T23" fmla="*/ 3 h 444"/>
                <a:gd name="T24" fmla="*/ 1 w 713"/>
                <a:gd name="T25" fmla="*/ 9 h 444"/>
                <a:gd name="T26" fmla="*/ 251 w 713"/>
                <a:gd name="T27" fmla="*/ 441 h 444"/>
                <a:gd name="T28" fmla="*/ 256 w 713"/>
                <a:gd name="T29" fmla="*/ 444 h 444"/>
                <a:gd name="T30" fmla="*/ 458 w 713"/>
                <a:gd name="T31" fmla="*/ 444 h 444"/>
                <a:gd name="T32" fmla="*/ 463 w 713"/>
                <a:gd name="T33" fmla="*/ 441 h 444"/>
                <a:gd name="T34" fmla="*/ 712 w 713"/>
                <a:gd name="T35" fmla="*/ 9 h 444"/>
                <a:gd name="T36" fmla="*/ 712 w 713"/>
                <a:gd name="T37" fmla="*/ 3 h 444"/>
                <a:gd name="T38" fmla="*/ 707 w 713"/>
                <a:gd name="T39" fmla="*/ 0 h 444"/>
                <a:gd name="T40" fmla="*/ 707 w 713"/>
                <a:gd name="T41" fmla="*/ 6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3" h="444">
                  <a:moveTo>
                    <a:pt x="707" y="6"/>
                  </a:moveTo>
                  <a:cubicBezTo>
                    <a:pt x="702" y="3"/>
                    <a:pt x="702" y="3"/>
                    <a:pt x="702" y="3"/>
                  </a:cubicBezTo>
                  <a:cubicBezTo>
                    <a:pt x="454" y="432"/>
                    <a:pt x="454" y="432"/>
                    <a:pt x="454" y="432"/>
                  </a:cubicBezTo>
                  <a:cubicBezTo>
                    <a:pt x="259" y="432"/>
                    <a:pt x="259" y="432"/>
                    <a:pt x="259" y="432"/>
                  </a:cubicBezTo>
                  <a:cubicBezTo>
                    <a:pt x="17" y="12"/>
                    <a:pt x="17" y="12"/>
                    <a:pt x="17" y="12"/>
                  </a:cubicBezTo>
                  <a:cubicBezTo>
                    <a:pt x="707" y="12"/>
                    <a:pt x="707" y="12"/>
                    <a:pt x="707" y="12"/>
                  </a:cubicBezTo>
                  <a:cubicBezTo>
                    <a:pt x="707" y="6"/>
                    <a:pt x="707" y="6"/>
                    <a:pt x="707" y="6"/>
                  </a:cubicBezTo>
                  <a:cubicBezTo>
                    <a:pt x="702" y="3"/>
                    <a:pt x="702" y="3"/>
                    <a:pt x="702" y="3"/>
                  </a:cubicBezTo>
                  <a:cubicBezTo>
                    <a:pt x="707" y="6"/>
                    <a:pt x="707" y="6"/>
                    <a:pt x="707" y="6"/>
                  </a:cubicBezTo>
                  <a:cubicBezTo>
                    <a:pt x="707" y="0"/>
                    <a:pt x="707" y="0"/>
                    <a:pt x="707" y="0"/>
                  </a:cubicBezTo>
                  <a:cubicBezTo>
                    <a:pt x="7" y="0"/>
                    <a:pt x="7" y="0"/>
                    <a:pt x="7" y="0"/>
                  </a:cubicBezTo>
                  <a:cubicBezTo>
                    <a:pt x="4" y="0"/>
                    <a:pt x="2" y="2"/>
                    <a:pt x="1" y="3"/>
                  </a:cubicBezTo>
                  <a:cubicBezTo>
                    <a:pt x="0" y="5"/>
                    <a:pt x="0" y="8"/>
                    <a:pt x="1" y="9"/>
                  </a:cubicBezTo>
                  <a:cubicBezTo>
                    <a:pt x="251" y="441"/>
                    <a:pt x="251" y="441"/>
                    <a:pt x="251" y="441"/>
                  </a:cubicBezTo>
                  <a:cubicBezTo>
                    <a:pt x="252" y="443"/>
                    <a:pt x="254" y="444"/>
                    <a:pt x="256" y="444"/>
                  </a:cubicBezTo>
                  <a:cubicBezTo>
                    <a:pt x="458" y="444"/>
                    <a:pt x="458" y="444"/>
                    <a:pt x="458" y="444"/>
                  </a:cubicBezTo>
                  <a:cubicBezTo>
                    <a:pt x="460" y="444"/>
                    <a:pt x="462" y="443"/>
                    <a:pt x="463" y="441"/>
                  </a:cubicBezTo>
                  <a:cubicBezTo>
                    <a:pt x="712" y="9"/>
                    <a:pt x="712" y="9"/>
                    <a:pt x="712" y="9"/>
                  </a:cubicBezTo>
                  <a:cubicBezTo>
                    <a:pt x="713" y="8"/>
                    <a:pt x="713" y="5"/>
                    <a:pt x="712" y="3"/>
                  </a:cubicBezTo>
                  <a:cubicBezTo>
                    <a:pt x="711" y="2"/>
                    <a:pt x="709" y="0"/>
                    <a:pt x="707" y="0"/>
                  </a:cubicBezTo>
                  <a:lnTo>
                    <a:pt x="707"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Freeform 12"/>
            <p:cNvSpPr/>
            <p:nvPr/>
          </p:nvSpPr>
          <p:spPr bwMode="auto">
            <a:xfrm>
              <a:off x="4698938" y="1842497"/>
              <a:ext cx="2794123" cy="2448237"/>
            </a:xfrm>
            <a:custGeom>
              <a:avLst/>
              <a:gdLst>
                <a:gd name="T0" fmla="*/ 71 w 2585"/>
                <a:gd name="T1" fmla="*/ 1144 h 2265"/>
                <a:gd name="T2" fmla="*/ 19 w 2585"/>
                <a:gd name="T3" fmla="*/ 1175 h 2265"/>
                <a:gd name="T4" fmla="*/ 652 w 2585"/>
                <a:gd name="T5" fmla="*/ 2240 h 2265"/>
                <a:gd name="T6" fmla="*/ 1935 w 2585"/>
                <a:gd name="T7" fmla="*/ 2265 h 2265"/>
                <a:gd name="T8" fmla="*/ 2585 w 2585"/>
                <a:gd name="T9" fmla="*/ 1142 h 2265"/>
                <a:gd name="T10" fmla="*/ 1935 w 2585"/>
                <a:gd name="T11" fmla="*/ 0 h 2265"/>
                <a:gd name="T12" fmla="*/ 619 w 2585"/>
                <a:gd name="T13" fmla="*/ 0 h 2265"/>
                <a:gd name="T14" fmla="*/ 0 w 2585"/>
                <a:gd name="T15" fmla="*/ 1146 h 2265"/>
                <a:gd name="T16" fmla="*/ 19 w 2585"/>
                <a:gd name="T17" fmla="*/ 1175 h 2265"/>
                <a:gd name="T18" fmla="*/ 71 w 2585"/>
                <a:gd name="T19" fmla="*/ 1144 h 2265"/>
                <a:gd name="T20" fmla="*/ 127 w 2585"/>
                <a:gd name="T21" fmla="*/ 1173 h 2265"/>
                <a:gd name="T22" fmla="*/ 694 w 2585"/>
                <a:gd name="T23" fmla="*/ 124 h 2265"/>
                <a:gd name="T24" fmla="*/ 1863 w 2585"/>
                <a:gd name="T25" fmla="*/ 124 h 2265"/>
                <a:gd name="T26" fmla="*/ 2442 w 2585"/>
                <a:gd name="T27" fmla="*/ 1140 h 2265"/>
                <a:gd name="T28" fmla="*/ 1865 w 2585"/>
                <a:gd name="T29" fmla="*/ 2141 h 2265"/>
                <a:gd name="T30" fmla="*/ 723 w 2585"/>
                <a:gd name="T31" fmla="*/ 2116 h 2265"/>
                <a:gd name="T32" fmla="*/ 125 w 2585"/>
                <a:gd name="T33" fmla="*/ 1113 h 2265"/>
                <a:gd name="T34" fmla="*/ 71 w 2585"/>
                <a:gd name="T35" fmla="*/ 1144 h 2265"/>
                <a:gd name="T36" fmla="*/ 127 w 2585"/>
                <a:gd name="T37" fmla="*/ 1173 h 2265"/>
                <a:gd name="T38" fmla="*/ 71 w 2585"/>
                <a:gd name="T39" fmla="*/ 1144 h 2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85" h="2265">
                  <a:moveTo>
                    <a:pt x="71" y="1144"/>
                  </a:moveTo>
                  <a:lnTo>
                    <a:pt x="19" y="1175"/>
                  </a:lnTo>
                  <a:lnTo>
                    <a:pt x="652" y="2240"/>
                  </a:lnTo>
                  <a:lnTo>
                    <a:pt x="1935" y="2265"/>
                  </a:lnTo>
                  <a:lnTo>
                    <a:pt x="2585" y="1142"/>
                  </a:lnTo>
                  <a:lnTo>
                    <a:pt x="1935" y="0"/>
                  </a:lnTo>
                  <a:lnTo>
                    <a:pt x="619" y="0"/>
                  </a:lnTo>
                  <a:lnTo>
                    <a:pt x="0" y="1146"/>
                  </a:lnTo>
                  <a:lnTo>
                    <a:pt x="19" y="1175"/>
                  </a:lnTo>
                  <a:lnTo>
                    <a:pt x="71" y="1144"/>
                  </a:lnTo>
                  <a:lnTo>
                    <a:pt x="127" y="1173"/>
                  </a:lnTo>
                  <a:lnTo>
                    <a:pt x="694" y="124"/>
                  </a:lnTo>
                  <a:lnTo>
                    <a:pt x="1863" y="124"/>
                  </a:lnTo>
                  <a:lnTo>
                    <a:pt x="2442" y="1140"/>
                  </a:lnTo>
                  <a:lnTo>
                    <a:pt x="1865" y="2141"/>
                  </a:lnTo>
                  <a:lnTo>
                    <a:pt x="723" y="2116"/>
                  </a:lnTo>
                  <a:lnTo>
                    <a:pt x="125" y="1113"/>
                  </a:lnTo>
                  <a:lnTo>
                    <a:pt x="71" y="1144"/>
                  </a:lnTo>
                  <a:lnTo>
                    <a:pt x="127" y="1173"/>
                  </a:lnTo>
                  <a:lnTo>
                    <a:pt x="71" y="1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3"/>
            <p:cNvSpPr/>
            <p:nvPr/>
          </p:nvSpPr>
          <p:spPr bwMode="auto">
            <a:xfrm>
              <a:off x="5006995" y="2107317"/>
              <a:ext cx="2167201" cy="1932647"/>
            </a:xfrm>
            <a:custGeom>
              <a:avLst/>
              <a:gdLst>
                <a:gd name="T0" fmla="*/ 70 w 2005"/>
                <a:gd name="T1" fmla="*/ 899 h 1788"/>
                <a:gd name="T2" fmla="*/ 16 w 2005"/>
                <a:gd name="T3" fmla="*/ 930 h 1788"/>
                <a:gd name="T4" fmla="*/ 494 w 2005"/>
                <a:gd name="T5" fmla="*/ 1756 h 1788"/>
                <a:gd name="T6" fmla="*/ 1509 w 2005"/>
                <a:gd name="T7" fmla="*/ 1788 h 1788"/>
                <a:gd name="T8" fmla="*/ 2005 w 2005"/>
                <a:gd name="T9" fmla="*/ 905 h 1788"/>
                <a:gd name="T10" fmla="*/ 1515 w 2005"/>
                <a:gd name="T11" fmla="*/ 0 h 1788"/>
                <a:gd name="T12" fmla="*/ 471 w 2005"/>
                <a:gd name="T13" fmla="*/ 0 h 1788"/>
                <a:gd name="T14" fmla="*/ 0 w 2005"/>
                <a:gd name="T15" fmla="*/ 901 h 1788"/>
                <a:gd name="T16" fmla="*/ 16 w 2005"/>
                <a:gd name="T17" fmla="*/ 930 h 1788"/>
                <a:gd name="T18" fmla="*/ 70 w 2005"/>
                <a:gd name="T19" fmla="*/ 899 h 1788"/>
                <a:gd name="T20" fmla="*/ 126 w 2005"/>
                <a:gd name="T21" fmla="*/ 928 h 1788"/>
                <a:gd name="T22" fmla="*/ 546 w 2005"/>
                <a:gd name="T23" fmla="*/ 124 h 1788"/>
                <a:gd name="T24" fmla="*/ 1441 w 2005"/>
                <a:gd name="T25" fmla="*/ 124 h 1788"/>
                <a:gd name="T26" fmla="*/ 1864 w 2005"/>
                <a:gd name="T27" fmla="*/ 903 h 1788"/>
                <a:gd name="T28" fmla="*/ 1438 w 2005"/>
                <a:gd name="T29" fmla="*/ 1661 h 1788"/>
                <a:gd name="T30" fmla="*/ 568 w 2005"/>
                <a:gd name="T31" fmla="*/ 1634 h 1788"/>
                <a:gd name="T32" fmla="*/ 124 w 2005"/>
                <a:gd name="T33" fmla="*/ 868 h 1788"/>
                <a:gd name="T34" fmla="*/ 70 w 2005"/>
                <a:gd name="T35" fmla="*/ 899 h 1788"/>
                <a:gd name="T36" fmla="*/ 126 w 2005"/>
                <a:gd name="T37" fmla="*/ 928 h 1788"/>
                <a:gd name="T38" fmla="*/ 70 w 2005"/>
                <a:gd name="T39" fmla="*/ 899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5" h="1788">
                  <a:moveTo>
                    <a:pt x="70" y="899"/>
                  </a:moveTo>
                  <a:lnTo>
                    <a:pt x="16" y="930"/>
                  </a:lnTo>
                  <a:lnTo>
                    <a:pt x="494" y="1756"/>
                  </a:lnTo>
                  <a:lnTo>
                    <a:pt x="1509" y="1788"/>
                  </a:lnTo>
                  <a:lnTo>
                    <a:pt x="2005" y="905"/>
                  </a:lnTo>
                  <a:lnTo>
                    <a:pt x="1515" y="0"/>
                  </a:lnTo>
                  <a:lnTo>
                    <a:pt x="471" y="0"/>
                  </a:lnTo>
                  <a:lnTo>
                    <a:pt x="0" y="901"/>
                  </a:lnTo>
                  <a:lnTo>
                    <a:pt x="16" y="930"/>
                  </a:lnTo>
                  <a:lnTo>
                    <a:pt x="70" y="899"/>
                  </a:lnTo>
                  <a:lnTo>
                    <a:pt x="126" y="928"/>
                  </a:lnTo>
                  <a:lnTo>
                    <a:pt x="546" y="124"/>
                  </a:lnTo>
                  <a:lnTo>
                    <a:pt x="1441" y="124"/>
                  </a:lnTo>
                  <a:lnTo>
                    <a:pt x="1864" y="903"/>
                  </a:lnTo>
                  <a:lnTo>
                    <a:pt x="1438" y="1661"/>
                  </a:lnTo>
                  <a:lnTo>
                    <a:pt x="568" y="1634"/>
                  </a:lnTo>
                  <a:lnTo>
                    <a:pt x="124" y="868"/>
                  </a:lnTo>
                  <a:lnTo>
                    <a:pt x="70" y="899"/>
                  </a:lnTo>
                  <a:lnTo>
                    <a:pt x="126" y="928"/>
                  </a:lnTo>
                  <a:lnTo>
                    <a:pt x="70" y="8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Freeform 14"/>
            <p:cNvSpPr/>
            <p:nvPr/>
          </p:nvSpPr>
          <p:spPr bwMode="auto">
            <a:xfrm>
              <a:off x="5303161" y="2376461"/>
              <a:ext cx="1568384" cy="1388956"/>
            </a:xfrm>
            <a:custGeom>
              <a:avLst/>
              <a:gdLst>
                <a:gd name="T0" fmla="*/ 70 w 1451"/>
                <a:gd name="T1" fmla="*/ 654 h 1285"/>
                <a:gd name="T2" fmla="*/ 16 w 1451"/>
                <a:gd name="T3" fmla="*/ 685 h 1285"/>
                <a:gd name="T4" fmla="*/ 363 w 1451"/>
                <a:gd name="T5" fmla="*/ 1281 h 1285"/>
                <a:gd name="T6" fmla="*/ 1086 w 1451"/>
                <a:gd name="T7" fmla="*/ 1285 h 1285"/>
                <a:gd name="T8" fmla="*/ 1451 w 1451"/>
                <a:gd name="T9" fmla="*/ 652 h 1285"/>
                <a:gd name="T10" fmla="*/ 1117 w 1451"/>
                <a:gd name="T11" fmla="*/ 0 h 1285"/>
                <a:gd name="T12" fmla="*/ 336 w 1451"/>
                <a:gd name="T13" fmla="*/ 0 h 1285"/>
                <a:gd name="T14" fmla="*/ 0 w 1451"/>
                <a:gd name="T15" fmla="*/ 656 h 1285"/>
                <a:gd name="T16" fmla="*/ 16 w 1451"/>
                <a:gd name="T17" fmla="*/ 685 h 1285"/>
                <a:gd name="T18" fmla="*/ 70 w 1451"/>
                <a:gd name="T19" fmla="*/ 654 h 1285"/>
                <a:gd name="T20" fmla="*/ 126 w 1451"/>
                <a:gd name="T21" fmla="*/ 683 h 1285"/>
                <a:gd name="T22" fmla="*/ 411 w 1451"/>
                <a:gd name="T23" fmla="*/ 125 h 1285"/>
                <a:gd name="T24" fmla="*/ 1042 w 1451"/>
                <a:gd name="T25" fmla="*/ 125 h 1285"/>
                <a:gd name="T26" fmla="*/ 1310 w 1451"/>
                <a:gd name="T27" fmla="*/ 648 h 1285"/>
                <a:gd name="T28" fmla="*/ 1015 w 1451"/>
                <a:gd name="T29" fmla="*/ 1161 h 1285"/>
                <a:gd name="T30" fmla="*/ 434 w 1451"/>
                <a:gd name="T31" fmla="*/ 1157 h 1285"/>
                <a:gd name="T32" fmla="*/ 124 w 1451"/>
                <a:gd name="T33" fmla="*/ 623 h 1285"/>
                <a:gd name="T34" fmla="*/ 70 w 1451"/>
                <a:gd name="T35" fmla="*/ 654 h 1285"/>
                <a:gd name="T36" fmla="*/ 126 w 1451"/>
                <a:gd name="T37" fmla="*/ 683 h 1285"/>
                <a:gd name="T38" fmla="*/ 70 w 1451"/>
                <a:gd name="T39" fmla="*/ 654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51" h="1285">
                  <a:moveTo>
                    <a:pt x="70" y="654"/>
                  </a:moveTo>
                  <a:lnTo>
                    <a:pt x="16" y="685"/>
                  </a:lnTo>
                  <a:lnTo>
                    <a:pt x="363" y="1281"/>
                  </a:lnTo>
                  <a:lnTo>
                    <a:pt x="1086" y="1285"/>
                  </a:lnTo>
                  <a:lnTo>
                    <a:pt x="1451" y="652"/>
                  </a:lnTo>
                  <a:lnTo>
                    <a:pt x="1117" y="0"/>
                  </a:lnTo>
                  <a:lnTo>
                    <a:pt x="336" y="0"/>
                  </a:lnTo>
                  <a:lnTo>
                    <a:pt x="0" y="656"/>
                  </a:lnTo>
                  <a:lnTo>
                    <a:pt x="16" y="685"/>
                  </a:lnTo>
                  <a:lnTo>
                    <a:pt x="70" y="654"/>
                  </a:lnTo>
                  <a:lnTo>
                    <a:pt x="126" y="683"/>
                  </a:lnTo>
                  <a:lnTo>
                    <a:pt x="411" y="125"/>
                  </a:lnTo>
                  <a:lnTo>
                    <a:pt x="1042" y="125"/>
                  </a:lnTo>
                  <a:lnTo>
                    <a:pt x="1310" y="648"/>
                  </a:lnTo>
                  <a:lnTo>
                    <a:pt x="1015" y="1161"/>
                  </a:lnTo>
                  <a:lnTo>
                    <a:pt x="434" y="1157"/>
                  </a:lnTo>
                  <a:lnTo>
                    <a:pt x="124" y="623"/>
                  </a:lnTo>
                  <a:lnTo>
                    <a:pt x="70" y="654"/>
                  </a:lnTo>
                  <a:lnTo>
                    <a:pt x="126" y="683"/>
                  </a:lnTo>
                  <a:lnTo>
                    <a:pt x="70" y="6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Freeform 15"/>
            <p:cNvSpPr/>
            <p:nvPr/>
          </p:nvSpPr>
          <p:spPr bwMode="auto">
            <a:xfrm>
              <a:off x="5295594" y="3469249"/>
              <a:ext cx="1571627" cy="967405"/>
            </a:xfrm>
            <a:custGeom>
              <a:avLst/>
              <a:gdLst>
                <a:gd name="T0" fmla="*/ 937 w 1454"/>
                <a:gd name="T1" fmla="*/ 0 h 895"/>
                <a:gd name="T2" fmla="*/ 1454 w 1454"/>
                <a:gd name="T3" fmla="*/ 895 h 895"/>
                <a:gd name="T4" fmla="*/ 0 w 1454"/>
                <a:gd name="T5" fmla="*/ 895 h 895"/>
                <a:gd name="T6" fmla="*/ 517 w 1454"/>
                <a:gd name="T7" fmla="*/ 0 h 895"/>
                <a:gd name="T8" fmla="*/ 937 w 1454"/>
                <a:gd name="T9" fmla="*/ 0 h 895"/>
              </a:gdLst>
              <a:ahLst/>
              <a:cxnLst>
                <a:cxn ang="0">
                  <a:pos x="T0" y="T1"/>
                </a:cxn>
                <a:cxn ang="0">
                  <a:pos x="T2" y="T3"/>
                </a:cxn>
                <a:cxn ang="0">
                  <a:pos x="T4" y="T5"/>
                </a:cxn>
                <a:cxn ang="0">
                  <a:pos x="T6" y="T7"/>
                </a:cxn>
                <a:cxn ang="0">
                  <a:pos x="T8" y="T9"/>
                </a:cxn>
              </a:cxnLst>
              <a:rect l="0" t="0" r="r" b="b"/>
              <a:pathLst>
                <a:path w="1454" h="895">
                  <a:moveTo>
                    <a:pt x="937" y="0"/>
                  </a:moveTo>
                  <a:lnTo>
                    <a:pt x="1454" y="895"/>
                  </a:lnTo>
                  <a:lnTo>
                    <a:pt x="0" y="895"/>
                  </a:lnTo>
                  <a:lnTo>
                    <a:pt x="517" y="0"/>
                  </a:lnTo>
                  <a:lnTo>
                    <a:pt x="937" y="0"/>
                  </a:lnTo>
                  <a:close/>
                </a:path>
              </a:pathLst>
            </a:custGeom>
            <a:solidFill>
              <a:schemeClr val="accent3"/>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Freeform 16"/>
            <p:cNvSpPr/>
            <p:nvPr/>
          </p:nvSpPr>
          <p:spPr bwMode="auto">
            <a:xfrm>
              <a:off x="5271815" y="3456279"/>
              <a:ext cx="1618105" cy="994427"/>
            </a:xfrm>
            <a:custGeom>
              <a:avLst/>
              <a:gdLst>
                <a:gd name="T0" fmla="*/ 959 w 1497"/>
                <a:gd name="T1" fmla="*/ 12 h 920"/>
                <a:gd name="T2" fmla="*/ 946 w 1497"/>
                <a:gd name="T3" fmla="*/ 18 h 920"/>
                <a:gd name="T4" fmla="*/ 1453 w 1497"/>
                <a:gd name="T5" fmla="*/ 895 h 920"/>
                <a:gd name="T6" fmla="*/ 43 w 1497"/>
                <a:gd name="T7" fmla="*/ 895 h 920"/>
                <a:gd name="T8" fmla="*/ 546 w 1497"/>
                <a:gd name="T9" fmla="*/ 25 h 920"/>
                <a:gd name="T10" fmla="*/ 959 w 1497"/>
                <a:gd name="T11" fmla="*/ 25 h 920"/>
                <a:gd name="T12" fmla="*/ 959 w 1497"/>
                <a:gd name="T13" fmla="*/ 12 h 920"/>
                <a:gd name="T14" fmla="*/ 946 w 1497"/>
                <a:gd name="T15" fmla="*/ 18 h 920"/>
                <a:gd name="T16" fmla="*/ 959 w 1497"/>
                <a:gd name="T17" fmla="*/ 12 h 920"/>
                <a:gd name="T18" fmla="*/ 959 w 1497"/>
                <a:gd name="T19" fmla="*/ 0 h 920"/>
                <a:gd name="T20" fmla="*/ 531 w 1497"/>
                <a:gd name="T21" fmla="*/ 0 h 920"/>
                <a:gd name="T22" fmla="*/ 0 w 1497"/>
                <a:gd name="T23" fmla="*/ 920 h 920"/>
                <a:gd name="T24" fmla="*/ 1497 w 1497"/>
                <a:gd name="T25" fmla="*/ 920 h 920"/>
                <a:gd name="T26" fmla="*/ 965 w 1497"/>
                <a:gd name="T27" fmla="*/ 0 h 920"/>
                <a:gd name="T28" fmla="*/ 959 w 1497"/>
                <a:gd name="T29" fmla="*/ 0 h 920"/>
                <a:gd name="T30" fmla="*/ 959 w 1497"/>
                <a:gd name="T31" fmla="*/ 12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7" h="920">
                  <a:moveTo>
                    <a:pt x="959" y="12"/>
                  </a:moveTo>
                  <a:lnTo>
                    <a:pt x="946" y="18"/>
                  </a:lnTo>
                  <a:lnTo>
                    <a:pt x="1453" y="895"/>
                  </a:lnTo>
                  <a:lnTo>
                    <a:pt x="43" y="895"/>
                  </a:lnTo>
                  <a:lnTo>
                    <a:pt x="546" y="25"/>
                  </a:lnTo>
                  <a:lnTo>
                    <a:pt x="959" y="25"/>
                  </a:lnTo>
                  <a:lnTo>
                    <a:pt x="959" y="12"/>
                  </a:lnTo>
                  <a:lnTo>
                    <a:pt x="946" y="18"/>
                  </a:lnTo>
                  <a:lnTo>
                    <a:pt x="959" y="12"/>
                  </a:lnTo>
                  <a:lnTo>
                    <a:pt x="959" y="0"/>
                  </a:lnTo>
                  <a:lnTo>
                    <a:pt x="531" y="0"/>
                  </a:lnTo>
                  <a:lnTo>
                    <a:pt x="0" y="920"/>
                  </a:lnTo>
                  <a:lnTo>
                    <a:pt x="1497" y="920"/>
                  </a:lnTo>
                  <a:lnTo>
                    <a:pt x="965" y="0"/>
                  </a:lnTo>
                  <a:lnTo>
                    <a:pt x="959" y="0"/>
                  </a:lnTo>
                  <a:lnTo>
                    <a:pt x="959"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Freeform 17"/>
            <p:cNvSpPr/>
            <p:nvPr/>
          </p:nvSpPr>
          <p:spPr bwMode="auto">
            <a:xfrm>
              <a:off x="6308397" y="1713869"/>
              <a:ext cx="1344638" cy="1363014"/>
            </a:xfrm>
            <a:custGeom>
              <a:avLst/>
              <a:gdLst>
                <a:gd name="T0" fmla="*/ 517 w 1244"/>
                <a:gd name="T1" fmla="*/ 0 h 1261"/>
                <a:gd name="T2" fmla="*/ 1244 w 1244"/>
                <a:gd name="T3" fmla="*/ 1261 h 1261"/>
                <a:gd name="T4" fmla="*/ 210 w 1244"/>
                <a:gd name="T5" fmla="*/ 1261 h 1261"/>
                <a:gd name="T6" fmla="*/ 0 w 1244"/>
                <a:gd name="T7" fmla="*/ 897 h 1261"/>
                <a:gd name="T8" fmla="*/ 517 w 1244"/>
                <a:gd name="T9" fmla="*/ 0 h 1261"/>
              </a:gdLst>
              <a:ahLst/>
              <a:cxnLst>
                <a:cxn ang="0">
                  <a:pos x="T0" y="T1"/>
                </a:cxn>
                <a:cxn ang="0">
                  <a:pos x="T2" y="T3"/>
                </a:cxn>
                <a:cxn ang="0">
                  <a:pos x="T4" y="T5"/>
                </a:cxn>
                <a:cxn ang="0">
                  <a:pos x="T6" y="T7"/>
                </a:cxn>
                <a:cxn ang="0">
                  <a:pos x="T8" y="T9"/>
                </a:cxn>
              </a:cxnLst>
              <a:rect l="0" t="0" r="r" b="b"/>
              <a:pathLst>
                <a:path w="1244" h="1261">
                  <a:moveTo>
                    <a:pt x="517" y="0"/>
                  </a:moveTo>
                  <a:lnTo>
                    <a:pt x="1244" y="1261"/>
                  </a:lnTo>
                  <a:lnTo>
                    <a:pt x="210" y="1261"/>
                  </a:lnTo>
                  <a:lnTo>
                    <a:pt x="0" y="897"/>
                  </a:lnTo>
                  <a:lnTo>
                    <a:pt x="517" y="0"/>
                  </a:lnTo>
                  <a:close/>
                </a:path>
              </a:pathLst>
            </a:custGeom>
            <a:solidFill>
              <a:schemeClr val="accent2"/>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Freeform 18"/>
            <p:cNvSpPr/>
            <p:nvPr/>
          </p:nvSpPr>
          <p:spPr bwMode="auto">
            <a:xfrm>
              <a:off x="6292183" y="1700899"/>
              <a:ext cx="1373822" cy="1388956"/>
            </a:xfrm>
            <a:custGeom>
              <a:avLst/>
              <a:gdLst>
                <a:gd name="T0" fmla="*/ 256 w 612"/>
                <a:gd name="T1" fmla="*/ 6 h 619"/>
                <a:gd name="T2" fmla="*/ 251 w 612"/>
                <a:gd name="T3" fmla="*/ 9 h 619"/>
                <a:gd name="T4" fmla="*/ 595 w 612"/>
                <a:gd name="T5" fmla="*/ 607 h 619"/>
                <a:gd name="T6" fmla="*/ 111 w 612"/>
                <a:gd name="T7" fmla="*/ 607 h 619"/>
                <a:gd name="T8" fmla="*/ 14 w 612"/>
                <a:gd name="T9" fmla="*/ 438 h 619"/>
                <a:gd name="T10" fmla="*/ 261 w 612"/>
                <a:gd name="T11" fmla="*/ 9 h 619"/>
                <a:gd name="T12" fmla="*/ 256 w 612"/>
                <a:gd name="T13" fmla="*/ 6 h 619"/>
                <a:gd name="T14" fmla="*/ 251 w 612"/>
                <a:gd name="T15" fmla="*/ 9 h 619"/>
                <a:gd name="T16" fmla="*/ 256 w 612"/>
                <a:gd name="T17" fmla="*/ 6 h 619"/>
                <a:gd name="T18" fmla="*/ 251 w 612"/>
                <a:gd name="T19" fmla="*/ 3 h 619"/>
                <a:gd name="T20" fmla="*/ 1 w 612"/>
                <a:gd name="T21" fmla="*/ 435 h 619"/>
                <a:gd name="T22" fmla="*/ 1 w 612"/>
                <a:gd name="T23" fmla="*/ 441 h 619"/>
                <a:gd name="T24" fmla="*/ 102 w 612"/>
                <a:gd name="T25" fmla="*/ 616 h 619"/>
                <a:gd name="T26" fmla="*/ 108 w 612"/>
                <a:gd name="T27" fmla="*/ 619 h 619"/>
                <a:gd name="T28" fmla="*/ 606 w 612"/>
                <a:gd name="T29" fmla="*/ 619 h 619"/>
                <a:gd name="T30" fmla="*/ 611 w 612"/>
                <a:gd name="T31" fmla="*/ 616 h 619"/>
                <a:gd name="T32" fmla="*/ 611 w 612"/>
                <a:gd name="T33" fmla="*/ 610 h 619"/>
                <a:gd name="T34" fmla="*/ 261 w 612"/>
                <a:gd name="T35" fmla="*/ 3 h 619"/>
                <a:gd name="T36" fmla="*/ 256 w 612"/>
                <a:gd name="T37" fmla="*/ 0 h 619"/>
                <a:gd name="T38" fmla="*/ 251 w 612"/>
                <a:gd name="T39" fmla="*/ 3 h 619"/>
                <a:gd name="T40" fmla="*/ 256 w 612"/>
                <a:gd name="T41" fmla="*/ 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9">
                  <a:moveTo>
                    <a:pt x="256" y="6"/>
                  </a:moveTo>
                  <a:cubicBezTo>
                    <a:pt x="251" y="9"/>
                    <a:pt x="251" y="9"/>
                    <a:pt x="251" y="9"/>
                  </a:cubicBezTo>
                  <a:cubicBezTo>
                    <a:pt x="595" y="607"/>
                    <a:pt x="595" y="607"/>
                    <a:pt x="595" y="607"/>
                  </a:cubicBezTo>
                  <a:cubicBezTo>
                    <a:pt x="111" y="607"/>
                    <a:pt x="111" y="607"/>
                    <a:pt x="111" y="607"/>
                  </a:cubicBezTo>
                  <a:cubicBezTo>
                    <a:pt x="14" y="438"/>
                    <a:pt x="14" y="438"/>
                    <a:pt x="14" y="438"/>
                  </a:cubicBezTo>
                  <a:cubicBezTo>
                    <a:pt x="261" y="9"/>
                    <a:pt x="261" y="9"/>
                    <a:pt x="261" y="9"/>
                  </a:cubicBezTo>
                  <a:cubicBezTo>
                    <a:pt x="256" y="6"/>
                    <a:pt x="256" y="6"/>
                    <a:pt x="256" y="6"/>
                  </a:cubicBezTo>
                  <a:cubicBezTo>
                    <a:pt x="251" y="9"/>
                    <a:pt x="251" y="9"/>
                    <a:pt x="251" y="9"/>
                  </a:cubicBezTo>
                  <a:cubicBezTo>
                    <a:pt x="256" y="6"/>
                    <a:pt x="256" y="6"/>
                    <a:pt x="256" y="6"/>
                  </a:cubicBezTo>
                  <a:cubicBezTo>
                    <a:pt x="251" y="3"/>
                    <a:pt x="251" y="3"/>
                    <a:pt x="251" y="3"/>
                  </a:cubicBezTo>
                  <a:cubicBezTo>
                    <a:pt x="1" y="435"/>
                    <a:pt x="1" y="435"/>
                    <a:pt x="1" y="435"/>
                  </a:cubicBezTo>
                  <a:cubicBezTo>
                    <a:pt x="0" y="437"/>
                    <a:pt x="0" y="439"/>
                    <a:pt x="1" y="441"/>
                  </a:cubicBezTo>
                  <a:cubicBezTo>
                    <a:pt x="102" y="616"/>
                    <a:pt x="102" y="616"/>
                    <a:pt x="102" y="616"/>
                  </a:cubicBezTo>
                  <a:cubicBezTo>
                    <a:pt x="103" y="618"/>
                    <a:pt x="105" y="619"/>
                    <a:pt x="108" y="619"/>
                  </a:cubicBezTo>
                  <a:cubicBezTo>
                    <a:pt x="606" y="619"/>
                    <a:pt x="606" y="619"/>
                    <a:pt x="606" y="619"/>
                  </a:cubicBezTo>
                  <a:cubicBezTo>
                    <a:pt x="608" y="619"/>
                    <a:pt x="610" y="618"/>
                    <a:pt x="611" y="616"/>
                  </a:cubicBezTo>
                  <a:cubicBezTo>
                    <a:pt x="612" y="614"/>
                    <a:pt x="612" y="612"/>
                    <a:pt x="611" y="610"/>
                  </a:cubicBezTo>
                  <a:cubicBezTo>
                    <a:pt x="261" y="3"/>
                    <a:pt x="261" y="3"/>
                    <a:pt x="261" y="3"/>
                  </a:cubicBezTo>
                  <a:cubicBezTo>
                    <a:pt x="260" y="2"/>
                    <a:pt x="258" y="0"/>
                    <a:pt x="256" y="0"/>
                  </a:cubicBezTo>
                  <a:cubicBezTo>
                    <a:pt x="254" y="0"/>
                    <a:pt x="252" y="2"/>
                    <a:pt x="251" y="3"/>
                  </a:cubicBezTo>
                  <a:lnTo>
                    <a:pt x="25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Freeform 19"/>
            <p:cNvSpPr/>
            <p:nvPr/>
          </p:nvSpPr>
          <p:spPr bwMode="auto">
            <a:xfrm>
              <a:off x="4510862" y="1713869"/>
              <a:ext cx="1343557" cy="1363014"/>
            </a:xfrm>
            <a:custGeom>
              <a:avLst/>
              <a:gdLst>
                <a:gd name="T0" fmla="*/ 0 w 1243"/>
                <a:gd name="T1" fmla="*/ 1261 h 1261"/>
                <a:gd name="T2" fmla="*/ 0 w 1243"/>
                <a:gd name="T3" fmla="*/ 1261 h 1261"/>
                <a:gd name="T4" fmla="*/ 0 w 1243"/>
                <a:gd name="T5" fmla="*/ 1261 h 1261"/>
                <a:gd name="T6" fmla="*/ 726 w 1243"/>
                <a:gd name="T7" fmla="*/ 0 h 1261"/>
                <a:gd name="T8" fmla="*/ 1243 w 1243"/>
                <a:gd name="T9" fmla="*/ 897 h 1261"/>
                <a:gd name="T10" fmla="*/ 1034 w 1243"/>
                <a:gd name="T11" fmla="*/ 1261 h 1261"/>
                <a:gd name="T12" fmla="*/ 0 w 1243"/>
                <a:gd name="T13" fmla="*/ 1261 h 1261"/>
              </a:gdLst>
              <a:ahLst/>
              <a:cxnLst>
                <a:cxn ang="0">
                  <a:pos x="T0" y="T1"/>
                </a:cxn>
                <a:cxn ang="0">
                  <a:pos x="T2" y="T3"/>
                </a:cxn>
                <a:cxn ang="0">
                  <a:pos x="T4" y="T5"/>
                </a:cxn>
                <a:cxn ang="0">
                  <a:pos x="T6" y="T7"/>
                </a:cxn>
                <a:cxn ang="0">
                  <a:pos x="T8" y="T9"/>
                </a:cxn>
                <a:cxn ang="0">
                  <a:pos x="T10" y="T11"/>
                </a:cxn>
                <a:cxn ang="0">
                  <a:pos x="T12" y="T13"/>
                </a:cxn>
              </a:cxnLst>
              <a:rect l="0" t="0" r="r" b="b"/>
              <a:pathLst>
                <a:path w="1243" h="1261">
                  <a:moveTo>
                    <a:pt x="0" y="1261"/>
                  </a:moveTo>
                  <a:lnTo>
                    <a:pt x="0" y="1261"/>
                  </a:lnTo>
                  <a:lnTo>
                    <a:pt x="0" y="1261"/>
                  </a:lnTo>
                  <a:lnTo>
                    <a:pt x="726" y="0"/>
                  </a:lnTo>
                  <a:lnTo>
                    <a:pt x="1243" y="897"/>
                  </a:lnTo>
                  <a:lnTo>
                    <a:pt x="1034" y="1261"/>
                  </a:lnTo>
                  <a:lnTo>
                    <a:pt x="0" y="1261"/>
                  </a:lnTo>
                  <a:close/>
                </a:path>
              </a:pathLst>
            </a:custGeom>
            <a:solidFill>
              <a:schemeClr val="accent1"/>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Freeform 20"/>
            <p:cNvSpPr/>
            <p:nvPr/>
          </p:nvSpPr>
          <p:spPr bwMode="auto">
            <a:xfrm>
              <a:off x="4494649" y="1700898"/>
              <a:ext cx="1373822" cy="1411654"/>
            </a:xfrm>
            <a:custGeom>
              <a:avLst/>
              <a:gdLst>
                <a:gd name="T0" fmla="*/ 7 w 612"/>
                <a:gd name="T1" fmla="*/ 613 h 619"/>
                <a:gd name="T2" fmla="*/ 4 w 612"/>
                <a:gd name="T3" fmla="*/ 608 h 619"/>
                <a:gd name="T4" fmla="*/ 3 w 612"/>
                <a:gd name="T5" fmla="*/ 608 h 619"/>
                <a:gd name="T6" fmla="*/ 7 w 612"/>
                <a:gd name="T7" fmla="*/ 613 h 619"/>
                <a:gd name="T8" fmla="*/ 12 w 612"/>
                <a:gd name="T9" fmla="*/ 610 h 619"/>
                <a:gd name="T10" fmla="*/ 12 w 612"/>
                <a:gd name="T11" fmla="*/ 610 h 619"/>
                <a:gd name="T12" fmla="*/ 7 w 612"/>
                <a:gd name="T13" fmla="*/ 613 h 619"/>
                <a:gd name="T14" fmla="*/ 12 w 612"/>
                <a:gd name="T15" fmla="*/ 616 h 619"/>
                <a:gd name="T16" fmla="*/ 357 w 612"/>
                <a:gd name="T17" fmla="*/ 18 h 619"/>
                <a:gd name="T18" fmla="*/ 599 w 612"/>
                <a:gd name="T19" fmla="*/ 438 h 619"/>
                <a:gd name="T20" fmla="*/ 501 w 612"/>
                <a:gd name="T21" fmla="*/ 607 h 619"/>
                <a:gd name="T22" fmla="*/ 7 w 612"/>
                <a:gd name="T23" fmla="*/ 607 h 619"/>
                <a:gd name="T24" fmla="*/ 4 w 612"/>
                <a:gd name="T25" fmla="*/ 608 h 619"/>
                <a:gd name="T26" fmla="*/ 7 w 612"/>
                <a:gd name="T27" fmla="*/ 613 h 619"/>
                <a:gd name="T28" fmla="*/ 7 w 612"/>
                <a:gd name="T29" fmla="*/ 619 h 619"/>
                <a:gd name="T30" fmla="*/ 505 w 612"/>
                <a:gd name="T31" fmla="*/ 619 h 619"/>
                <a:gd name="T32" fmla="*/ 510 w 612"/>
                <a:gd name="T33" fmla="*/ 616 h 619"/>
                <a:gd name="T34" fmla="*/ 611 w 612"/>
                <a:gd name="T35" fmla="*/ 441 h 619"/>
                <a:gd name="T36" fmla="*/ 611 w 612"/>
                <a:gd name="T37" fmla="*/ 435 h 619"/>
                <a:gd name="T38" fmla="*/ 362 w 612"/>
                <a:gd name="T39" fmla="*/ 3 h 619"/>
                <a:gd name="T40" fmla="*/ 357 w 612"/>
                <a:gd name="T41" fmla="*/ 0 h 619"/>
                <a:gd name="T42" fmla="*/ 351 w 612"/>
                <a:gd name="T43" fmla="*/ 3 h 619"/>
                <a:gd name="T44" fmla="*/ 1 w 612"/>
                <a:gd name="T45" fmla="*/ 610 h 619"/>
                <a:gd name="T46" fmla="*/ 1 w 612"/>
                <a:gd name="T47" fmla="*/ 616 h 619"/>
                <a:gd name="T48" fmla="*/ 2 w 612"/>
                <a:gd name="T49" fmla="*/ 616 h 619"/>
                <a:gd name="T50" fmla="*/ 5 w 612"/>
                <a:gd name="T51" fmla="*/ 619 h 619"/>
                <a:gd name="T52" fmla="*/ 10 w 612"/>
                <a:gd name="T53" fmla="*/ 618 h 619"/>
                <a:gd name="T54" fmla="*/ 10 w 612"/>
                <a:gd name="T55" fmla="*/ 618 h 619"/>
                <a:gd name="T56" fmla="*/ 7 w 612"/>
                <a:gd name="T57" fmla="*/ 613 h 619"/>
                <a:gd name="T58" fmla="*/ 7 w 612"/>
                <a:gd name="T59" fmla="*/ 619 h 619"/>
                <a:gd name="T60" fmla="*/ 7 w 612"/>
                <a:gd name="T61" fmla="*/ 61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2" h="619">
                  <a:moveTo>
                    <a:pt x="7" y="613"/>
                  </a:moveTo>
                  <a:cubicBezTo>
                    <a:pt x="4" y="608"/>
                    <a:pt x="4" y="608"/>
                    <a:pt x="4" y="608"/>
                  </a:cubicBezTo>
                  <a:cubicBezTo>
                    <a:pt x="3" y="608"/>
                    <a:pt x="3" y="608"/>
                    <a:pt x="3" y="608"/>
                  </a:cubicBezTo>
                  <a:cubicBezTo>
                    <a:pt x="7" y="613"/>
                    <a:pt x="7" y="613"/>
                    <a:pt x="7" y="613"/>
                  </a:cubicBezTo>
                  <a:cubicBezTo>
                    <a:pt x="12" y="610"/>
                    <a:pt x="12" y="610"/>
                    <a:pt x="12" y="610"/>
                  </a:cubicBezTo>
                  <a:cubicBezTo>
                    <a:pt x="12" y="610"/>
                    <a:pt x="12" y="610"/>
                    <a:pt x="12" y="610"/>
                  </a:cubicBezTo>
                  <a:cubicBezTo>
                    <a:pt x="7" y="613"/>
                    <a:pt x="7" y="613"/>
                    <a:pt x="7" y="613"/>
                  </a:cubicBezTo>
                  <a:cubicBezTo>
                    <a:pt x="12" y="616"/>
                    <a:pt x="12" y="616"/>
                    <a:pt x="12" y="616"/>
                  </a:cubicBezTo>
                  <a:cubicBezTo>
                    <a:pt x="357" y="18"/>
                    <a:pt x="357" y="18"/>
                    <a:pt x="357" y="18"/>
                  </a:cubicBezTo>
                  <a:cubicBezTo>
                    <a:pt x="599" y="438"/>
                    <a:pt x="599" y="438"/>
                    <a:pt x="599" y="438"/>
                  </a:cubicBezTo>
                  <a:cubicBezTo>
                    <a:pt x="501" y="607"/>
                    <a:pt x="501" y="607"/>
                    <a:pt x="501" y="607"/>
                  </a:cubicBezTo>
                  <a:cubicBezTo>
                    <a:pt x="7" y="607"/>
                    <a:pt x="7" y="607"/>
                    <a:pt x="7" y="607"/>
                  </a:cubicBezTo>
                  <a:cubicBezTo>
                    <a:pt x="6" y="607"/>
                    <a:pt x="5" y="607"/>
                    <a:pt x="4" y="608"/>
                  </a:cubicBezTo>
                  <a:cubicBezTo>
                    <a:pt x="7" y="613"/>
                    <a:pt x="7" y="613"/>
                    <a:pt x="7" y="613"/>
                  </a:cubicBezTo>
                  <a:cubicBezTo>
                    <a:pt x="7" y="619"/>
                    <a:pt x="7" y="619"/>
                    <a:pt x="7" y="619"/>
                  </a:cubicBezTo>
                  <a:cubicBezTo>
                    <a:pt x="505" y="619"/>
                    <a:pt x="505" y="619"/>
                    <a:pt x="505" y="619"/>
                  </a:cubicBezTo>
                  <a:cubicBezTo>
                    <a:pt x="507" y="619"/>
                    <a:pt x="509" y="618"/>
                    <a:pt x="510" y="616"/>
                  </a:cubicBezTo>
                  <a:cubicBezTo>
                    <a:pt x="611" y="441"/>
                    <a:pt x="611" y="441"/>
                    <a:pt x="611" y="441"/>
                  </a:cubicBezTo>
                  <a:cubicBezTo>
                    <a:pt x="612" y="439"/>
                    <a:pt x="612" y="437"/>
                    <a:pt x="611" y="435"/>
                  </a:cubicBezTo>
                  <a:cubicBezTo>
                    <a:pt x="362" y="3"/>
                    <a:pt x="362" y="3"/>
                    <a:pt x="362" y="3"/>
                  </a:cubicBezTo>
                  <a:cubicBezTo>
                    <a:pt x="361" y="2"/>
                    <a:pt x="359" y="0"/>
                    <a:pt x="357" y="0"/>
                  </a:cubicBezTo>
                  <a:cubicBezTo>
                    <a:pt x="354" y="0"/>
                    <a:pt x="352" y="2"/>
                    <a:pt x="351" y="3"/>
                  </a:cubicBezTo>
                  <a:cubicBezTo>
                    <a:pt x="1" y="610"/>
                    <a:pt x="1" y="610"/>
                    <a:pt x="1" y="610"/>
                  </a:cubicBezTo>
                  <a:cubicBezTo>
                    <a:pt x="0" y="612"/>
                    <a:pt x="0" y="614"/>
                    <a:pt x="1" y="616"/>
                  </a:cubicBezTo>
                  <a:cubicBezTo>
                    <a:pt x="2" y="616"/>
                    <a:pt x="2" y="616"/>
                    <a:pt x="2" y="616"/>
                  </a:cubicBezTo>
                  <a:cubicBezTo>
                    <a:pt x="2" y="618"/>
                    <a:pt x="4" y="619"/>
                    <a:pt x="5" y="619"/>
                  </a:cubicBezTo>
                  <a:cubicBezTo>
                    <a:pt x="7" y="619"/>
                    <a:pt x="9" y="619"/>
                    <a:pt x="10" y="618"/>
                  </a:cubicBezTo>
                  <a:cubicBezTo>
                    <a:pt x="10" y="618"/>
                    <a:pt x="10" y="618"/>
                    <a:pt x="10" y="618"/>
                  </a:cubicBezTo>
                  <a:cubicBezTo>
                    <a:pt x="7" y="613"/>
                    <a:pt x="7" y="613"/>
                    <a:pt x="7" y="613"/>
                  </a:cubicBezTo>
                  <a:cubicBezTo>
                    <a:pt x="7" y="619"/>
                    <a:pt x="7" y="619"/>
                    <a:pt x="7" y="619"/>
                  </a:cubicBezTo>
                  <a:lnTo>
                    <a:pt x="7" y="6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19" name="Group 19"/>
          <p:cNvGrpSpPr/>
          <p:nvPr/>
        </p:nvGrpSpPr>
        <p:grpSpPr>
          <a:xfrm>
            <a:off x="4919654" y="2168593"/>
            <a:ext cx="314717" cy="459971"/>
            <a:chOff x="6258454" y="3849160"/>
            <a:chExt cx="330200" cy="482600"/>
          </a:xfrm>
          <a:solidFill>
            <a:schemeClr val="bg1"/>
          </a:solidFill>
        </p:grpSpPr>
        <p:sp>
          <p:nvSpPr>
            <p:cNvPr id="20"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2" name="Group 22"/>
          <p:cNvGrpSpPr/>
          <p:nvPr/>
        </p:nvGrpSpPr>
        <p:grpSpPr>
          <a:xfrm>
            <a:off x="6539830" y="2182574"/>
            <a:ext cx="458457" cy="431223"/>
            <a:chOff x="8106304" y="3879322"/>
            <a:chExt cx="481012" cy="452438"/>
          </a:xfrm>
          <a:solidFill>
            <a:schemeClr val="bg1"/>
          </a:solidFill>
        </p:grpSpPr>
        <p:sp>
          <p:nvSpPr>
            <p:cNvPr id="23" name="Freeform 32"/>
            <p:cNvSpPr>
              <a:spLocks noEditPoints="1"/>
            </p:cNvSpPr>
            <p:nvPr/>
          </p:nvSpPr>
          <p:spPr bwMode="auto">
            <a:xfrm>
              <a:off x="8166629" y="3939647"/>
              <a:ext cx="361950" cy="241300"/>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Freeform 33"/>
            <p:cNvSpPr>
              <a:spLocks noEditPoints="1"/>
            </p:cNvSpPr>
            <p:nvPr/>
          </p:nvSpPr>
          <p:spPr bwMode="auto">
            <a:xfrm>
              <a:off x="8106304" y="3879322"/>
              <a:ext cx="481012" cy="452438"/>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5" name="Group 25"/>
          <p:cNvGrpSpPr/>
          <p:nvPr/>
        </p:nvGrpSpPr>
        <p:grpSpPr>
          <a:xfrm>
            <a:off x="5678787" y="3633212"/>
            <a:ext cx="535571" cy="443809"/>
            <a:chOff x="-1587" y="1789113"/>
            <a:chExt cx="963613" cy="798512"/>
          </a:xfrm>
          <a:solidFill>
            <a:schemeClr val="bg1"/>
          </a:solidFill>
        </p:grpSpPr>
        <p:sp>
          <p:nvSpPr>
            <p:cNvPr id="26" name="Freeform 11"/>
            <p:cNvSpPr>
              <a:spLocks noEditPoints="1"/>
            </p:cNvSpPr>
            <p:nvPr/>
          </p:nvSpPr>
          <p:spPr bwMode="auto">
            <a:xfrm>
              <a:off x="-1587" y="1789113"/>
              <a:ext cx="963613" cy="798512"/>
            </a:xfrm>
            <a:custGeom>
              <a:avLst/>
              <a:gdLst>
                <a:gd name="T0" fmla="*/ 174 w 256"/>
                <a:gd name="T1" fmla="*/ 16 h 212"/>
                <a:gd name="T2" fmla="*/ 240 w 256"/>
                <a:gd name="T3" fmla="*/ 82 h 212"/>
                <a:gd name="T4" fmla="*/ 240 w 256"/>
                <a:gd name="T5" fmla="*/ 85 h 212"/>
                <a:gd name="T6" fmla="*/ 174 w 256"/>
                <a:gd name="T7" fmla="*/ 148 h 212"/>
                <a:gd name="T8" fmla="*/ 136 w 256"/>
                <a:gd name="T9" fmla="*/ 148 h 212"/>
                <a:gd name="T10" fmla="*/ 75 w 256"/>
                <a:gd name="T11" fmla="*/ 195 h 212"/>
                <a:gd name="T12" fmla="*/ 82 w 256"/>
                <a:gd name="T13" fmla="*/ 149 h 212"/>
                <a:gd name="T14" fmla="*/ 16 w 256"/>
                <a:gd name="T15" fmla="*/ 85 h 212"/>
                <a:gd name="T16" fmla="*/ 16 w 256"/>
                <a:gd name="T17" fmla="*/ 82 h 212"/>
                <a:gd name="T18" fmla="*/ 83 w 256"/>
                <a:gd name="T19" fmla="*/ 16 h 212"/>
                <a:gd name="T20" fmla="*/ 172 w 256"/>
                <a:gd name="T21" fmla="*/ 16 h 212"/>
                <a:gd name="T22" fmla="*/ 174 w 256"/>
                <a:gd name="T23" fmla="*/ 0 h 212"/>
                <a:gd name="T24" fmla="*/ 83 w 256"/>
                <a:gd name="T25" fmla="*/ 0 h 212"/>
                <a:gd name="T26" fmla="*/ 0 w 256"/>
                <a:gd name="T27" fmla="*/ 82 h 212"/>
                <a:gd name="T28" fmla="*/ 0 w 256"/>
                <a:gd name="T29" fmla="*/ 85 h 212"/>
                <a:gd name="T30" fmla="*/ 63 w 256"/>
                <a:gd name="T31" fmla="*/ 164 h 212"/>
                <a:gd name="T32" fmla="*/ 59 w 256"/>
                <a:gd name="T33" fmla="*/ 193 h 212"/>
                <a:gd name="T34" fmla="*/ 66 w 256"/>
                <a:gd name="T35" fmla="*/ 209 h 212"/>
                <a:gd name="T36" fmla="*/ 75 w 256"/>
                <a:gd name="T37" fmla="*/ 212 h 212"/>
                <a:gd name="T38" fmla="*/ 84 w 256"/>
                <a:gd name="T39" fmla="*/ 208 h 212"/>
                <a:gd name="T40" fmla="*/ 141 w 256"/>
                <a:gd name="T41" fmla="*/ 164 h 212"/>
                <a:gd name="T42" fmla="*/ 174 w 256"/>
                <a:gd name="T43" fmla="*/ 164 h 212"/>
                <a:gd name="T44" fmla="*/ 256 w 256"/>
                <a:gd name="T45" fmla="*/ 85 h 212"/>
                <a:gd name="T46" fmla="*/ 256 w 256"/>
                <a:gd name="T47" fmla="*/ 82 h 212"/>
                <a:gd name="T48" fmla="*/ 174 w 256"/>
                <a:gd name="T49"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 h="212">
                  <a:moveTo>
                    <a:pt x="174" y="16"/>
                  </a:moveTo>
                  <a:cubicBezTo>
                    <a:pt x="210" y="16"/>
                    <a:pt x="240" y="46"/>
                    <a:pt x="240" y="82"/>
                  </a:cubicBezTo>
                  <a:cubicBezTo>
                    <a:pt x="240" y="85"/>
                    <a:pt x="240" y="85"/>
                    <a:pt x="240" y="85"/>
                  </a:cubicBezTo>
                  <a:cubicBezTo>
                    <a:pt x="240" y="121"/>
                    <a:pt x="210" y="148"/>
                    <a:pt x="174" y="148"/>
                  </a:cubicBezTo>
                  <a:cubicBezTo>
                    <a:pt x="136" y="148"/>
                    <a:pt x="136" y="148"/>
                    <a:pt x="136" y="148"/>
                  </a:cubicBezTo>
                  <a:cubicBezTo>
                    <a:pt x="75" y="195"/>
                    <a:pt x="75" y="195"/>
                    <a:pt x="75" y="195"/>
                  </a:cubicBezTo>
                  <a:cubicBezTo>
                    <a:pt x="82" y="149"/>
                    <a:pt x="82" y="149"/>
                    <a:pt x="82" y="149"/>
                  </a:cubicBezTo>
                  <a:cubicBezTo>
                    <a:pt x="46" y="149"/>
                    <a:pt x="16" y="121"/>
                    <a:pt x="16" y="85"/>
                  </a:cubicBezTo>
                  <a:cubicBezTo>
                    <a:pt x="16" y="82"/>
                    <a:pt x="16" y="82"/>
                    <a:pt x="16" y="82"/>
                  </a:cubicBezTo>
                  <a:cubicBezTo>
                    <a:pt x="16" y="46"/>
                    <a:pt x="47" y="16"/>
                    <a:pt x="83" y="16"/>
                  </a:cubicBezTo>
                  <a:cubicBezTo>
                    <a:pt x="172" y="16"/>
                    <a:pt x="172" y="16"/>
                    <a:pt x="172" y="16"/>
                  </a:cubicBezTo>
                  <a:moveTo>
                    <a:pt x="174" y="0"/>
                  </a:moveTo>
                  <a:cubicBezTo>
                    <a:pt x="83" y="0"/>
                    <a:pt x="83" y="0"/>
                    <a:pt x="83" y="0"/>
                  </a:cubicBezTo>
                  <a:cubicBezTo>
                    <a:pt x="38" y="0"/>
                    <a:pt x="0" y="37"/>
                    <a:pt x="0" y="82"/>
                  </a:cubicBezTo>
                  <a:cubicBezTo>
                    <a:pt x="0" y="85"/>
                    <a:pt x="0" y="85"/>
                    <a:pt x="0" y="85"/>
                  </a:cubicBezTo>
                  <a:cubicBezTo>
                    <a:pt x="0" y="123"/>
                    <a:pt x="28" y="155"/>
                    <a:pt x="63" y="164"/>
                  </a:cubicBezTo>
                  <a:cubicBezTo>
                    <a:pt x="59" y="193"/>
                    <a:pt x="59" y="193"/>
                    <a:pt x="59" y="193"/>
                  </a:cubicBezTo>
                  <a:cubicBezTo>
                    <a:pt x="58" y="200"/>
                    <a:pt x="61" y="206"/>
                    <a:pt x="66" y="209"/>
                  </a:cubicBezTo>
                  <a:cubicBezTo>
                    <a:pt x="69" y="211"/>
                    <a:pt x="72" y="212"/>
                    <a:pt x="75" y="212"/>
                  </a:cubicBezTo>
                  <a:cubicBezTo>
                    <a:pt x="78" y="212"/>
                    <a:pt x="82" y="210"/>
                    <a:pt x="84" y="208"/>
                  </a:cubicBezTo>
                  <a:cubicBezTo>
                    <a:pt x="141" y="164"/>
                    <a:pt x="141" y="164"/>
                    <a:pt x="141" y="164"/>
                  </a:cubicBezTo>
                  <a:cubicBezTo>
                    <a:pt x="174" y="164"/>
                    <a:pt x="174" y="164"/>
                    <a:pt x="174" y="164"/>
                  </a:cubicBezTo>
                  <a:cubicBezTo>
                    <a:pt x="219" y="164"/>
                    <a:pt x="256" y="130"/>
                    <a:pt x="256" y="85"/>
                  </a:cubicBezTo>
                  <a:cubicBezTo>
                    <a:pt x="256" y="82"/>
                    <a:pt x="256" y="82"/>
                    <a:pt x="256" y="82"/>
                  </a:cubicBezTo>
                  <a:cubicBezTo>
                    <a:pt x="256" y="37"/>
                    <a:pt x="219" y="0"/>
                    <a:pt x="174" y="0"/>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12"/>
            <p:cNvSpPr/>
            <p:nvPr/>
          </p:nvSpPr>
          <p:spPr bwMode="auto">
            <a:xfrm>
              <a:off x="220663" y="1901825"/>
              <a:ext cx="58738" cy="33337"/>
            </a:xfrm>
            <a:custGeom>
              <a:avLst/>
              <a:gdLst>
                <a:gd name="T0" fmla="*/ 4 w 16"/>
                <a:gd name="T1" fmla="*/ 9 h 9"/>
                <a:gd name="T2" fmla="*/ 0 w 16"/>
                <a:gd name="T3" fmla="*/ 5 h 9"/>
                <a:gd name="T4" fmla="*/ 4 w 16"/>
                <a:gd name="T5" fmla="*/ 1 h 9"/>
                <a:gd name="T6" fmla="*/ 12 w 16"/>
                <a:gd name="T7" fmla="*/ 0 h 9"/>
                <a:gd name="T8" fmla="*/ 16 w 16"/>
                <a:gd name="T9" fmla="*/ 4 h 9"/>
                <a:gd name="T10" fmla="*/ 12 w 16"/>
                <a:gd name="T11" fmla="*/ 8 h 9"/>
                <a:gd name="T12" fmla="*/ 5 w 16"/>
                <a:gd name="T13" fmla="*/ 9 h 9"/>
                <a:gd name="T14" fmla="*/ 4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4" y="9"/>
                  </a:moveTo>
                  <a:cubicBezTo>
                    <a:pt x="3" y="9"/>
                    <a:pt x="1" y="7"/>
                    <a:pt x="0" y="5"/>
                  </a:cubicBezTo>
                  <a:cubicBezTo>
                    <a:pt x="0" y="3"/>
                    <a:pt x="2" y="1"/>
                    <a:pt x="4" y="1"/>
                  </a:cubicBezTo>
                  <a:cubicBezTo>
                    <a:pt x="6" y="0"/>
                    <a:pt x="9" y="0"/>
                    <a:pt x="12" y="0"/>
                  </a:cubicBezTo>
                  <a:cubicBezTo>
                    <a:pt x="14" y="0"/>
                    <a:pt x="16" y="2"/>
                    <a:pt x="16" y="4"/>
                  </a:cubicBezTo>
                  <a:cubicBezTo>
                    <a:pt x="16" y="6"/>
                    <a:pt x="14" y="8"/>
                    <a:pt x="12" y="8"/>
                  </a:cubicBezTo>
                  <a:cubicBezTo>
                    <a:pt x="10" y="8"/>
                    <a:pt x="7" y="8"/>
                    <a:pt x="5" y="9"/>
                  </a:cubicBezTo>
                  <a:cubicBezTo>
                    <a:pt x="5" y="9"/>
                    <a:pt x="5" y="9"/>
                    <a:pt x="4" y="9"/>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8" name="Freeform 13"/>
            <p:cNvSpPr/>
            <p:nvPr/>
          </p:nvSpPr>
          <p:spPr bwMode="auto">
            <a:xfrm>
              <a:off x="88901" y="1912938"/>
              <a:ext cx="131763" cy="192087"/>
            </a:xfrm>
            <a:custGeom>
              <a:avLst/>
              <a:gdLst>
                <a:gd name="T0" fmla="*/ 4 w 35"/>
                <a:gd name="T1" fmla="*/ 51 h 51"/>
                <a:gd name="T2" fmla="*/ 0 w 35"/>
                <a:gd name="T3" fmla="*/ 47 h 51"/>
                <a:gd name="T4" fmla="*/ 0 w 35"/>
                <a:gd name="T5" fmla="*/ 46 h 51"/>
                <a:gd name="T6" fmla="*/ 29 w 35"/>
                <a:gd name="T7" fmla="*/ 0 h 51"/>
                <a:gd name="T8" fmla="*/ 34 w 35"/>
                <a:gd name="T9" fmla="*/ 2 h 51"/>
                <a:gd name="T10" fmla="*/ 32 w 35"/>
                <a:gd name="T11" fmla="*/ 8 h 51"/>
                <a:gd name="T12" fmla="*/ 8 w 35"/>
                <a:gd name="T13" fmla="*/ 46 h 51"/>
                <a:gd name="T14" fmla="*/ 8 w 35"/>
                <a:gd name="T15" fmla="*/ 47 h 51"/>
                <a:gd name="T16" fmla="*/ 4 w 35"/>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51">
                  <a:moveTo>
                    <a:pt x="4" y="51"/>
                  </a:moveTo>
                  <a:cubicBezTo>
                    <a:pt x="2" y="51"/>
                    <a:pt x="0" y="49"/>
                    <a:pt x="0" y="47"/>
                  </a:cubicBezTo>
                  <a:cubicBezTo>
                    <a:pt x="0" y="46"/>
                    <a:pt x="0" y="46"/>
                    <a:pt x="0" y="46"/>
                  </a:cubicBezTo>
                  <a:cubicBezTo>
                    <a:pt x="0" y="27"/>
                    <a:pt x="12" y="8"/>
                    <a:pt x="29" y="0"/>
                  </a:cubicBezTo>
                  <a:cubicBezTo>
                    <a:pt x="31" y="0"/>
                    <a:pt x="34" y="0"/>
                    <a:pt x="34" y="2"/>
                  </a:cubicBezTo>
                  <a:cubicBezTo>
                    <a:pt x="35" y="4"/>
                    <a:pt x="34" y="7"/>
                    <a:pt x="32" y="8"/>
                  </a:cubicBezTo>
                  <a:cubicBezTo>
                    <a:pt x="18" y="14"/>
                    <a:pt x="8" y="30"/>
                    <a:pt x="8" y="46"/>
                  </a:cubicBezTo>
                  <a:cubicBezTo>
                    <a:pt x="8" y="47"/>
                    <a:pt x="8" y="47"/>
                    <a:pt x="8" y="47"/>
                  </a:cubicBezTo>
                  <a:cubicBezTo>
                    <a:pt x="8" y="49"/>
                    <a:pt x="6" y="51"/>
                    <a:pt x="4" y="51"/>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Freeform 14"/>
            <p:cNvSpPr>
              <a:spLocks noEditPoints="1"/>
            </p:cNvSpPr>
            <p:nvPr/>
          </p:nvSpPr>
          <p:spPr bwMode="auto">
            <a:xfrm>
              <a:off x="231776" y="2052638"/>
              <a:ext cx="134938"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Freeform 15"/>
            <p:cNvSpPr>
              <a:spLocks noEditPoints="1"/>
            </p:cNvSpPr>
            <p:nvPr/>
          </p:nvSpPr>
          <p:spPr bwMode="auto">
            <a:xfrm>
              <a:off x="411163"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1" name="Freeform 16"/>
            <p:cNvSpPr>
              <a:spLocks noEditPoints="1"/>
            </p:cNvSpPr>
            <p:nvPr/>
          </p:nvSpPr>
          <p:spPr bwMode="auto">
            <a:xfrm>
              <a:off x="592138"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2" name="Rectangle 29"/>
          <p:cNvSpPr/>
          <p:nvPr/>
        </p:nvSpPr>
        <p:spPr>
          <a:xfrm>
            <a:off x="7995285" y="2084070"/>
            <a:ext cx="3886200" cy="2143125"/>
          </a:xfrm>
          <a:prstGeom prst="rect">
            <a:avLst/>
          </a:prstGeom>
        </p:spPr>
        <p:txBody>
          <a:bodyPr wrap="square">
            <a:spAutoFit/>
          </a:bodyPr>
          <a:lstStyle/>
          <a:p>
            <a:pPr lvl="0">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增值模式就是产品要钱，提供的增值服务不要钱。增值模式也有最成功的案例，就是2018 年9 月上市的海底捞火锅。大家都知道海底捞的服务是一流的，而且非常有特色。我们也可以学习它的这种模式，让自己企业的服务有特色、有特点，让更多的消费人群记住，并且起到引导消费回流的作用，这样才是一个成功的增值服务模式。</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3" name="Rectangle 30"/>
          <p:cNvSpPr/>
          <p:nvPr/>
        </p:nvSpPr>
        <p:spPr>
          <a:xfrm>
            <a:off x="7995285" y="1544955"/>
            <a:ext cx="2759075" cy="337185"/>
          </a:xfrm>
          <a:prstGeom prst="rect">
            <a:avLst/>
          </a:prstGeom>
        </p:spPr>
        <p:txBody>
          <a:bodyPr wrap="square">
            <a:spAutoFit/>
          </a:bodyPr>
          <a:lstStyle/>
          <a:p>
            <a:pPr lvl="0"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（二）增值模式</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4" name="Rectangle 29"/>
          <p:cNvSpPr/>
          <p:nvPr/>
        </p:nvSpPr>
        <p:spPr>
          <a:xfrm>
            <a:off x="448310" y="2084070"/>
            <a:ext cx="3455035" cy="1630045"/>
          </a:xfrm>
          <a:prstGeom prst="rect">
            <a:avLst/>
          </a:prstGeom>
        </p:spPr>
        <p:txBody>
          <a:bodyPr wrap="square">
            <a:spAutoFit/>
          </a:bodyPr>
          <a:lstStyle/>
          <a:p>
            <a:pPr lvl="0" algn="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时间模式最成功的案例就是每年的双十一，双十一就是将产品的营销事件踏准一个时间点，将此营销事件的时间点做到每年的持续进行，以此让顾客对此产品的营销事件产生条件反射，并植入人的潜意识，达到让人失去思考的能力。</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Rectangle 30"/>
          <p:cNvSpPr/>
          <p:nvPr/>
        </p:nvSpPr>
        <p:spPr>
          <a:xfrm>
            <a:off x="923290" y="1544955"/>
            <a:ext cx="2980055" cy="337185"/>
          </a:xfrm>
          <a:prstGeom prst="rect">
            <a:avLst/>
          </a:prstGeom>
        </p:spPr>
        <p:txBody>
          <a:bodyPr wrap="square">
            <a:spAutoFit/>
          </a:bodyPr>
          <a:lstStyle/>
          <a:p>
            <a:pPr lvl="0" algn="r"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 （一）时间模式</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6" name="Rectangle 29"/>
          <p:cNvSpPr/>
          <p:nvPr/>
        </p:nvSpPr>
        <p:spPr>
          <a:xfrm>
            <a:off x="3044190" y="5237480"/>
            <a:ext cx="5803900" cy="603885"/>
          </a:xfrm>
          <a:prstGeom prst="rect">
            <a:avLst/>
          </a:prstGeom>
        </p:spPr>
        <p:txBody>
          <a:bodyPr wrap="square">
            <a:spAutoFit/>
          </a:bodyPr>
          <a:lstStyle/>
          <a:p>
            <a:pPr lvl="0" algn="ctr">
              <a:lnSpc>
                <a:spcPts val="2000"/>
              </a:lnSpc>
              <a:defRPr/>
            </a:pPr>
            <a:r>
              <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客户模式的核心就是从客户身上找到客户的特征，以此特征给予客户一个买单的理由，以此起到相关联客户引流的价值作用。</a:t>
            </a:r>
            <a:endParaRPr lang="zh-CN" altLang="en-US"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7" name="Rectangle 30"/>
          <p:cNvSpPr/>
          <p:nvPr/>
        </p:nvSpPr>
        <p:spPr>
          <a:xfrm>
            <a:off x="3876675" y="4694555"/>
            <a:ext cx="4098290" cy="337185"/>
          </a:xfrm>
          <a:prstGeom prst="rect">
            <a:avLst/>
          </a:prstGeom>
        </p:spPr>
        <p:txBody>
          <a:bodyPr wrap="square">
            <a:spAutoFit/>
          </a:bodyPr>
          <a:lstStyle/>
          <a:p>
            <a:pPr lvl="0" algn="ctr" defTabSz="914400">
              <a:defRPr/>
            </a:pPr>
            <a:r>
              <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（三）客户模式</a:t>
            </a:r>
            <a:endParaRPr lang="zh-CN" altLang="en-US" sz="16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1000"/>
                                        <p:tgtEl>
                                          <p:spTgt spid="37"/>
                                        </p:tgtEl>
                                      </p:cBhvr>
                                    </p:animEffect>
                                    <p:anim calcmode="lin" valueType="num">
                                      <p:cBhvr>
                                        <p:cTn id="35" dur="1000" fill="hold"/>
                                        <p:tgtEl>
                                          <p:spTgt spid="37"/>
                                        </p:tgtEl>
                                        <p:attrNameLst>
                                          <p:attrName>ppt_x</p:attrName>
                                        </p:attrNameLst>
                                      </p:cBhvr>
                                      <p:tavLst>
                                        <p:tav tm="0">
                                          <p:val>
                                            <p:strVal val="#ppt_x"/>
                                          </p:val>
                                        </p:tav>
                                        <p:tav tm="100000">
                                          <p:val>
                                            <p:strVal val="#ppt_x"/>
                                          </p:val>
                                        </p:tav>
                                      </p:tavLst>
                                    </p:anim>
                                    <p:anim calcmode="lin" valueType="num">
                                      <p:cBhvr>
                                        <p:cTn id="3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6892925" y="153750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6811645" y="2040890"/>
            <a:ext cx="4677410"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第二节　商业模式的设计</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6811645" y="3409950"/>
            <a:ext cx="4500880" cy="1320800"/>
          </a:xfrm>
          <a:prstGeom prst="rect">
            <a:avLst/>
          </a:prstGeom>
          <a:noFill/>
        </p:spPr>
        <p:txBody>
          <a:bodyPr wrap="square" lIns="91423" tIns="45712" rIns="91423" bIns="45712" rtlCol="0">
            <a:spAutoFit/>
          </a:bodyPr>
          <a:lstStyle/>
          <a:p>
            <a:pPr lvl="0" defTabSz="1217930">
              <a:lnSpc>
                <a:spcPct val="200000"/>
              </a:lnSpc>
              <a:spcBef>
                <a:spcPts val="0"/>
              </a:spcBef>
              <a:spcAft>
                <a:spcPts val="0"/>
              </a:spcAft>
              <a:defRPr/>
            </a:pPr>
            <a:r>
              <a:rPr sz="20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一、不同角度的商业模式设计要点</a:t>
            </a:r>
            <a:endParaRPr sz="20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defTabSz="1217930">
              <a:lnSpc>
                <a:spcPct val="200000"/>
              </a:lnSpc>
              <a:spcBef>
                <a:spcPts val="0"/>
              </a:spcBef>
              <a:spcAft>
                <a:spcPts val="0"/>
              </a:spcAft>
              <a:defRPr/>
            </a:pPr>
            <a:r>
              <a:rPr sz="20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二、商业模式设计的流程</a:t>
            </a:r>
            <a:endParaRPr sz="20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3945"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一、不同角度的商业模式设计要点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913765" y="2329180"/>
            <a:ext cx="10364470" cy="2999740"/>
          </a:xfrm>
          <a:prstGeom prst="rect">
            <a:avLst/>
          </a:prstGeom>
          <a:noFill/>
        </p:spPr>
        <p:txBody>
          <a:bodyPr wrap="square" rtlCol="0" anchor="ctr" anchorCtr="0">
            <a:spAutoFit/>
          </a:bodyPr>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很多投资人都认为好的商业模式至少要注意以下三点。</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（1）结局一定要盈利。不管企业的方向如何正确，但如果不能盈利或者没有一个盈利期限，那么这个商业模式也一文不值！</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（2）要有自保能力。一个企业发展是否具有持续性，就要看他的“城墙”是否坚固，不然一阵“大风”袭来，就被摧毁了又何谈持续发展？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（3）具有可调整性。时代飞速发展，市场瞬息万变，不确定因素太多，很多时候计划赶不上变化，所以对于企业来说他们就需要调整和适应。</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39215"/>
            <a:ext cx="309626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（一）投资人角度</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9973945" cy="460375"/>
          </a:xfrm>
          <a:prstGeom prst="rect">
            <a:avLst/>
          </a:prstGeom>
          <a:noFill/>
        </p:spPr>
        <p:txBody>
          <a:bodyPr wrap="square" rtlCol="0">
            <a:spAutoFit/>
          </a:bodyPr>
          <a:p>
            <a:r>
              <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一、不同角度的商业模式设计要点</a:t>
            </a:r>
            <a:endParaRPr lang="zh-CN" altLang="en-US" sz="2400"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913765" y="2329180"/>
            <a:ext cx="10364470" cy="2999740"/>
          </a:xfrm>
          <a:prstGeom prst="rect">
            <a:avLst/>
          </a:prstGeom>
          <a:noFill/>
        </p:spPr>
        <p:txBody>
          <a:bodyPr wrap="square" rtlCol="0" anchor="ctr" anchorCtr="0">
            <a:spAutoFit/>
          </a:bodyPr>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对于企业来说要设计好的商业模式，需要聚焦以下三个方面。</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（1）动机是好的商业模式的开始。动机很是重要。</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（2）直觉很重要。直觉、经验有些时候是比较准的，在某些方面它与理性思维同样地有价值。</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（3）从繁至简。古训有言，大道至简，对于我们的商业模式也是如此。</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buFont typeface="BatangChe" panose="02030609000101010101" charset="-127"/>
              <a:buNone/>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最后，在寻找、设计商业模式的过程中，我们一定要“诚实”，不能图一时轻松而掩盖其中的不足。这好比盖房子，想要盖出矗立云间的大厦，地基才是关键，千万不要等到崩塌时才进行修复，那样耗费的精力、成本往往是你承受不起的。</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39215"/>
            <a:ext cx="3096260" cy="398780"/>
          </a:xfrm>
          <a:prstGeom prst="rect">
            <a:avLst/>
          </a:prstGeom>
          <a:noFill/>
        </p:spPr>
        <p:txBody>
          <a:bodyPr wrap="square" rtlCol="0" anchor="t">
            <a:spAutoFit/>
          </a:bodyPr>
          <a:p>
            <a:r>
              <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（二）企业角度</a:t>
            </a:r>
            <a:endParaRPr lang="zh-CN" altLang="en-US" sz="2000"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商业模式设计的流程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Shape 3"/>
          <p:cNvSpPr/>
          <p:nvPr/>
        </p:nvSpPr>
        <p:spPr bwMode="auto">
          <a:xfrm>
            <a:off x="1909445" y="4807585"/>
            <a:ext cx="4186555" cy="63500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none" lIns="121920" tIns="60960" rIns="121920" bIns="60960" anchor="ctr" anchorCtr="0" compatLnSpc="1">
            <a:normAutofit/>
          </a:bodyPr>
          <a:p>
            <a:pPr algn="l"/>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（五）建立有效保护利润的利润屏障</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Shape 22"/>
          <p:cNvSpPr/>
          <p:nvPr/>
        </p:nvSpPr>
        <p:spPr>
          <a:xfrm>
            <a:off x="578675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Shape 23"/>
          <p:cNvSpPr/>
          <p:nvPr/>
        </p:nvSpPr>
        <p:spPr>
          <a:xfrm>
            <a:off x="5963920" y="2477770"/>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Shape 24"/>
          <p:cNvSpPr/>
          <p:nvPr/>
        </p:nvSpPr>
        <p:spPr>
          <a:xfrm flipH="1">
            <a:off x="622744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Freeform: Shape 23"/>
          <p:cNvSpPr/>
          <p:nvPr/>
        </p:nvSpPr>
        <p:spPr>
          <a:xfrm>
            <a:off x="5959475" y="177228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Shape 22"/>
          <p:cNvSpPr/>
          <p:nvPr/>
        </p:nvSpPr>
        <p:spPr>
          <a:xfrm>
            <a:off x="5784215" y="177863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Shape 24"/>
          <p:cNvSpPr/>
          <p:nvPr/>
        </p:nvSpPr>
        <p:spPr>
          <a:xfrm flipH="1">
            <a:off x="6224905" y="176085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Shape 19"/>
          <p:cNvSpPr/>
          <p:nvPr/>
        </p:nvSpPr>
        <p:spPr>
          <a:xfrm>
            <a:off x="578675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Freeform: Shape 20"/>
          <p:cNvSpPr/>
          <p:nvPr/>
        </p:nvSpPr>
        <p:spPr>
          <a:xfrm>
            <a:off x="5963920" y="31730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Shape 21"/>
          <p:cNvSpPr/>
          <p:nvPr/>
        </p:nvSpPr>
        <p:spPr>
          <a:xfrm flipH="1">
            <a:off x="622744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Shape 6"/>
          <p:cNvSpPr/>
          <p:nvPr/>
        </p:nvSpPr>
        <p:spPr>
          <a:xfrm>
            <a:off x="578548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Freeform: Shape 7"/>
          <p:cNvSpPr/>
          <p:nvPr/>
        </p:nvSpPr>
        <p:spPr>
          <a:xfrm>
            <a:off x="5962650" y="38715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Shape 8"/>
          <p:cNvSpPr/>
          <p:nvPr/>
        </p:nvSpPr>
        <p:spPr>
          <a:xfrm flipH="1">
            <a:off x="622617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4" name="Group 9"/>
          <p:cNvGrpSpPr/>
          <p:nvPr/>
        </p:nvGrpSpPr>
        <p:grpSpPr>
          <a:xfrm rot="0">
            <a:off x="5962650" y="4566920"/>
            <a:ext cx="264160" cy="759460"/>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Freeform: Shape 10"/>
          <p:cNvSpPr/>
          <p:nvPr/>
        </p:nvSpPr>
        <p:spPr>
          <a:xfrm rot="20560681">
            <a:off x="5683250" y="461010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Freeform: Shape 11"/>
          <p:cNvSpPr/>
          <p:nvPr/>
        </p:nvSpPr>
        <p:spPr>
          <a:xfrm rot="1039318" flipH="1">
            <a:off x="6109970" y="460502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7" name="Group 12"/>
          <p:cNvGrpSpPr/>
          <p:nvPr/>
        </p:nvGrpSpPr>
        <p:grpSpPr>
          <a:xfrm rot="0">
            <a:off x="5785485" y="5198745"/>
            <a:ext cx="612140" cy="244475"/>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8" name="Freeform: Shape 25"/>
          <p:cNvSpPr/>
          <p:nvPr/>
        </p:nvSpPr>
        <p:spPr bwMode="auto">
          <a:xfrm>
            <a:off x="1910080" y="2016125"/>
            <a:ext cx="387667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6">
              <a:lumMod val="75000"/>
            </a:schemeClr>
          </a:solidFill>
          <a:ln>
            <a:noFill/>
          </a:ln>
        </p:spPr>
        <p:txBody>
          <a:bodyPr vert="horz" wrap="none" lIns="121920" tIns="60960" rIns="121920" bIns="60960" anchor="ctr" anchorCtr="0" compatLnSpc="1">
            <a:normAutofit/>
          </a:bodyPr>
          <a:p>
            <a:pPr algn="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（一）界定和把握利润源——顾客</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Freeform: Shape 26"/>
          <p:cNvSpPr/>
          <p:nvPr/>
        </p:nvSpPr>
        <p:spPr bwMode="auto">
          <a:xfrm flipH="1">
            <a:off x="6404610" y="2715260"/>
            <a:ext cx="422338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（二）不断完善企业利润点——产品</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Freeform: Shape 27"/>
          <p:cNvSpPr/>
          <p:nvPr/>
        </p:nvSpPr>
        <p:spPr bwMode="auto">
          <a:xfrm flipH="1">
            <a:off x="6404610" y="4136390"/>
            <a:ext cx="422338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squar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（四）疏通拓宽利润渠，</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构筑商业模式外部运作价值链</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25"/>
          <p:cNvSpPr/>
          <p:nvPr/>
        </p:nvSpPr>
        <p:spPr bwMode="auto">
          <a:xfrm>
            <a:off x="1909445" y="3397885"/>
            <a:ext cx="393890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squar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（三）打造强有力的利润杠杆，</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构筑商业模式内部运作价值链</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507619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商业模式的测评</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927735" y="1149985"/>
            <a:ext cx="10335895" cy="681355"/>
          </a:xfrm>
          <a:prstGeom prst="rect">
            <a:avLst/>
          </a:prstGeom>
        </p:spPr>
        <p:txBody>
          <a:bodyPr wrap="square">
            <a:spAutoFit/>
          </a:bodyPr>
          <a:lstStyle/>
          <a:p>
            <a:pPr lvl="0" algn="just">
              <a:lnSpc>
                <a:spcPct val="12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根据商业模式理论的内涵，以企业是否具备持续竞争优势为核心，按照客户价值、盈利模型、战略控制三维模式可检测企业商业模式是否具备合理性、可操作性和持续成长性（表9-1）。</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4051300" y="1831340"/>
            <a:ext cx="4089400" cy="368300"/>
          </a:xfrm>
          <a:prstGeom prst="rect">
            <a:avLst/>
          </a:prstGeom>
          <a:noFill/>
        </p:spPr>
        <p:txBody>
          <a:bodyPr wrap="square" rtlCol="0" anchor="t">
            <a:spAutoFit/>
          </a:bodyPr>
          <a:p>
            <a:pPr algn="ctr"/>
            <a:r>
              <a:rPr lang="zh-CN" altLang="en-US"/>
              <a:t>表9-1　企业商业模式的检测</a:t>
            </a:r>
            <a:endParaRPr lang="zh-CN" altLang="en-US"/>
          </a:p>
        </p:txBody>
      </p:sp>
      <p:graphicFrame>
        <p:nvGraphicFramePr>
          <p:cNvPr id="3" name="表格 2"/>
          <p:cNvGraphicFramePr/>
          <p:nvPr/>
        </p:nvGraphicFramePr>
        <p:xfrm>
          <a:off x="614045" y="2199640"/>
          <a:ext cx="10963910" cy="3953510"/>
        </p:xfrm>
        <a:graphic>
          <a:graphicData uri="http://schemas.openxmlformats.org/drawingml/2006/table">
            <a:tbl>
              <a:tblPr firstRow="1" bandRow="1">
                <a:tableStyleId>{5C22544A-7EE6-4342-B048-85BDC9FD1C3A}</a:tableStyleId>
              </a:tblPr>
              <a:tblGrid>
                <a:gridCol w="1073785"/>
                <a:gridCol w="1482090"/>
                <a:gridCol w="8408035"/>
              </a:tblGrid>
              <a:tr h="375285">
                <a:tc gridSpan="2">
                  <a:txBody>
                    <a:bodyPr/>
                    <a:p>
                      <a:pPr algn="ctr">
                        <a:buNone/>
                      </a:pPr>
                      <a:r>
                        <a:rPr lang="zh-CN" altLang="en-US"/>
                        <a:t>检测维度</a:t>
                      </a:r>
                      <a:endParaRPr lang="zh-CN" altLang="en-US"/>
                    </a:p>
                  </a:txBody>
                  <a:tcPr anchor="ctr" anchorCtr="0"/>
                </a:tc>
                <a:tc hMerge="1">
                  <a:tcPr/>
                </a:tc>
                <a:tc>
                  <a:txBody>
                    <a:bodyPr/>
                    <a:p>
                      <a:pPr algn="ctr">
                        <a:buNone/>
                      </a:pPr>
                      <a:r>
                        <a:rPr lang="zh-CN" altLang="en-US"/>
                        <a:t>关键问题</a:t>
                      </a:r>
                      <a:endParaRPr lang="zh-CN" altLang="en-US"/>
                    </a:p>
                  </a:txBody>
                  <a:tcPr anchor="ctr" anchorCtr="0"/>
                </a:tc>
              </a:tr>
              <a:tr h="375285">
                <a:tc rowSpan="3">
                  <a:txBody>
                    <a:bodyPr/>
                    <a:p>
                      <a:pPr algn="ctr">
                        <a:buNone/>
                      </a:pPr>
                      <a:r>
                        <a:rPr lang="zh-CN" altLang="en-US" sz="1600"/>
                        <a:t>客户价值</a:t>
                      </a:r>
                      <a:endParaRPr lang="zh-CN" altLang="en-US" sz="1600"/>
                    </a:p>
                  </a:txBody>
                  <a:tcPr anchor="ctr" anchorCtr="0"/>
                </a:tc>
                <a:tc>
                  <a:txBody>
                    <a:bodyPr/>
                    <a:p>
                      <a:pPr algn="ctr">
                        <a:buNone/>
                      </a:pPr>
                      <a:r>
                        <a:rPr lang="zh-CN" altLang="en-US" sz="1600"/>
                        <a:t>客户需求</a:t>
                      </a:r>
                      <a:endParaRPr lang="zh-CN" altLang="en-US" sz="1600"/>
                    </a:p>
                  </a:txBody>
                  <a:tcPr anchor="ctr" anchorCtr="0"/>
                </a:tc>
                <a:tc>
                  <a:txBody>
                    <a:bodyPr/>
                    <a:p>
                      <a:pPr>
                        <a:buNone/>
                      </a:pPr>
                      <a:r>
                        <a:rPr lang="zh-CN" altLang="en-US" sz="1600"/>
                        <a:t>是否创造性地满足了目标客户群的特定消费需求</a:t>
                      </a:r>
                      <a:endParaRPr lang="zh-CN" altLang="en-US" sz="1600"/>
                    </a:p>
                  </a:txBody>
                  <a:tcPr anchor="ctr" anchorCtr="0"/>
                </a:tc>
              </a:tr>
              <a:tr h="375285">
                <a:tc vMerge="1">
                  <a:tcPr anchor="ctr" anchorCtr="0"/>
                </a:tc>
                <a:tc>
                  <a:txBody>
                    <a:bodyPr/>
                    <a:p>
                      <a:pPr algn="ctr">
                        <a:buNone/>
                      </a:pPr>
                      <a:r>
                        <a:rPr lang="zh-CN" altLang="en-US" sz="1600"/>
                        <a:t>价值主张</a:t>
                      </a:r>
                      <a:endParaRPr lang="zh-CN" altLang="en-US" sz="1600"/>
                    </a:p>
                  </a:txBody>
                  <a:tcPr anchor="ctr" anchorCtr="0"/>
                </a:tc>
                <a:tc>
                  <a:txBody>
                    <a:bodyPr/>
                    <a:p>
                      <a:pPr>
                        <a:buNone/>
                      </a:pPr>
                      <a:r>
                        <a:rPr lang="zh-CN" altLang="en-US" sz="1600"/>
                        <a:t>是否具有为客户接受的独特、清晰、简明的价值主张</a:t>
                      </a:r>
                      <a:endParaRPr lang="zh-CN" altLang="en-US" sz="1600"/>
                    </a:p>
                  </a:txBody>
                  <a:tcPr anchor="ctr" anchorCtr="0"/>
                </a:tc>
              </a:tr>
              <a:tr h="374650">
                <a:tc vMerge="1">
                  <a:tcPr anchor="ctr" anchorCtr="0"/>
                </a:tc>
                <a:tc>
                  <a:txBody>
                    <a:bodyPr/>
                    <a:p>
                      <a:pPr algn="ctr">
                        <a:buNone/>
                      </a:pPr>
                      <a:r>
                        <a:rPr lang="zh-CN" altLang="en-US" sz="1600"/>
                        <a:t>性价比</a:t>
                      </a:r>
                      <a:endParaRPr lang="zh-CN" altLang="en-US" sz="1600"/>
                    </a:p>
                  </a:txBody>
                  <a:tcPr anchor="ctr" anchorCtr="0"/>
                </a:tc>
                <a:tc>
                  <a:txBody>
                    <a:bodyPr/>
                    <a:p>
                      <a:pPr>
                        <a:buNone/>
                      </a:pPr>
                      <a:r>
                        <a:rPr lang="zh-CN" altLang="en-US" sz="1600"/>
                        <a:t>是否能够提供超越客户期望的性价比</a:t>
                      </a:r>
                      <a:endParaRPr lang="zh-CN" altLang="en-US" sz="1600"/>
                    </a:p>
                  </a:txBody>
                  <a:tcPr anchor="ctr" anchorCtr="0"/>
                </a:tc>
              </a:tr>
              <a:tr h="577215">
                <a:tc rowSpan="3">
                  <a:txBody>
                    <a:bodyPr/>
                    <a:p>
                      <a:pPr algn="ctr">
                        <a:buNone/>
                      </a:pPr>
                      <a:r>
                        <a:rPr lang="zh-CN" altLang="en-US" sz="1600"/>
                        <a:t>盈利模型</a:t>
                      </a:r>
                      <a:endParaRPr lang="zh-CN" altLang="en-US" sz="1600"/>
                    </a:p>
                  </a:txBody>
                  <a:tcPr anchor="ctr" anchorCtr="0"/>
                </a:tc>
                <a:tc>
                  <a:txBody>
                    <a:bodyPr/>
                    <a:p>
                      <a:pPr algn="ctr">
                        <a:buNone/>
                      </a:pPr>
                      <a:r>
                        <a:rPr lang="zh-CN" altLang="en-US" sz="1600"/>
                        <a:t>价值获取</a:t>
                      </a:r>
                      <a:endParaRPr lang="zh-CN" altLang="en-US" sz="1600"/>
                    </a:p>
                  </a:txBody>
                  <a:tcPr anchor="ctr" anchorCtr="0"/>
                </a:tc>
                <a:tc>
                  <a:txBody>
                    <a:bodyPr/>
                    <a:p>
                      <a:pPr>
                        <a:buNone/>
                      </a:pPr>
                      <a:r>
                        <a:rPr lang="zh-CN" altLang="en-US" sz="1600"/>
                        <a:t>盈利是否来源于客户价值创造，能否通过模式实施有效改善企业显性资产、隐性资产的状况</a:t>
                      </a:r>
                      <a:endParaRPr lang="zh-CN" altLang="en-US" sz="1600"/>
                    </a:p>
                  </a:txBody>
                  <a:tcPr anchor="ctr" anchorCtr="0"/>
                </a:tc>
              </a:tr>
              <a:tr h="375285">
                <a:tc vMerge="1">
                  <a:tcPr anchor="ctr" anchorCtr="0"/>
                </a:tc>
                <a:tc>
                  <a:txBody>
                    <a:bodyPr/>
                    <a:p>
                      <a:pPr algn="ctr">
                        <a:buNone/>
                      </a:pPr>
                      <a:r>
                        <a:rPr lang="zh-CN" altLang="en-US" sz="1600"/>
                        <a:t>战略定价</a:t>
                      </a:r>
                      <a:endParaRPr lang="zh-CN" altLang="en-US" sz="1600"/>
                    </a:p>
                  </a:txBody>
                  <a:tcPr anchor="ctr" anchorCtr="0"/>
                </a:tc>
                <a:tc>
                  <a:txBody>
                    <a:bodyPr/>
                    <a:p>
                      <a:pPr>
                        <a:buNone/>
                      </a:pPr>
                      <a:r>
                        <a:rPr lang="zh-CN" altLang="en-US" sz="1600"/>
                        <a:t>如何基于模式内涵与客户价值为产品、服务进行战略性定价</a:t>
                      </a:r>
                      <a:endParaRPr lang="zh-CN" altLang="en-US" sz="1600"/>
                    </a:p>
                  </a:txBody>
                  <a:tcPr anchor="ctr" anchorCtr="0"/>
                </a:tc>
              </a:tr>
              <a:tr h="374650">
                <a:tc vMerge="1">
                  <a:tcPr anchor="ctr" anchorCtr="0"/>
                </a:tc>
                <a:tc>
                  <a:txBody>
                    <a:bodyPr/>
                    <a:p>
                      <a:pPr algn="ctr">
                        <a:buNone/>
                      </a:pPr>
                      <a:r>
                        <a:rPr lang="zh-CN" altLang="en-US" sz="1600"/>
                        <a:t>目标成本规划</a:t>
                      </a:r>
                      <a:endParaRPr lang="zh-CN" altLang="en-US" sz="1600"/>
                    </a:p>
                  </a:txBody>
                  <a:tcPr anchor="ctr" anchorCtr="0"/>
                </a:tc>
                <a:tc>
                  <a:txBody>
                    <a:bodyPr/>
                    <a:p>
                      <a:pPr>
                        <a:buNone/>
                      </a:pPr>
                      <a:r>
                        <a:rPr lang="zh-CN" altLang="en-US" sz="1600"/>
                        <a:t>能否构建起支持目标成本的运营体系和成本结构</a:t>
                      </a:r>
                      <a:endParaRPr lang="zh-CN" altLang="en-US" sz="1600"/>
                    </a:p>
                  </a:txBody>
                  <a:tcPr anchor="ctr" anchorCtr="0"/>
                </a:tc>
              </a:tr>
              <a:tr h="375285">
                <a:tc rowSpan="3">
                  <a:txBody>
                    <a:bodyPr/>
                    <a:p>
                      <a:pPr algn="ctr">
                        <a:buNone/>
                      </a:pPr>
                      <a:r>
                        <a:rPr lang="zh-CN" altLang="en-US" sz="1600"/>
                        <a:t>战略控制</a:t>
                      </a:r>
                      <a:endParaRPr lang="zh-CN" altLang="en-US" sz="1600"/>
                    </a:p>
                  </a:txBody>
                  <a:tcPr anchor="ctr" anchorCtr="0"/>
                </a:tc>
                <a:tc>
                  <a:txBody>
                    <a:bodyPr/>
                    <a:p>
                      <a:pPr algn="ctr">
                        <a:buNone/>
                      </a:pPr>
                      <a:r>
                        <a:rPr lang="zh-CN" altLang="en-US" sz="1600"/>
                        <a:t>客户忠诚</a:t>
                      </a:r>
                      <a:endParaRPr lang="zh-CN" altLang="en-US" sz="1600"/>
                    </a:p>
                  </a:txBody>
                  <a:tcPr anchor="ctr" anchorCtr="0"/>
                </a:tc>
                <a:tc>
                  <a:txBody>
                    <a:bodyPr/>
                    <a:p>
                      <a:pPr>
                        <a:buNone/>
                      </a:pPr>
                      <a:r>
                        <a:rPr lang="zh-CN" altLang="en-US" sz="1600"/>
                        <a:t>现有模式实施能否形成客户对企业基于价值认同的长期忠诚</a:t>
                      </a:r>
                      <a:endParaRPr lang="zh-CN" altLang="en-US" sz="1600"/>
                    </a:p>
                  </a:txBody>
                  <a:tcPr anchor="ctr" anchorCtr="0"/>
                </a:tc>
              </a:tr>
              <a:tr h="375285">
                <a:tc vMerge="1">
                  <a:tcPr anchor="ctr" anchorCtr="0"/>
                </a:tc>
                <a:tc>
                  <a:txBody>
                    <a:bodyPr/>
                    <a:p>
                      <a:pPr algn="ctr">
                        <a:buNone/>
                      </a:pPr>
                      <a:r>
                        <a:rPr lang="zh-CN" altLang="en-US" sz="1600"/>
                        <a:t>战略地位</a:t>
                      </a:r>
                      <a:endParaRPr lang="zh-CN" altLang="en-US" sz="1600"/>
                    </a:p>
                  </a:txBody>
                  <a:tcPr anchor="ctr" anchorCtr="0"/>
                </a:tc>
                <a:tc>
                  <a:txBody>
                    <a:bodyPr/>
                    <a:p>
                      <a:pPr>
                        <a:buNone/>
                      </a:pPr>
                      <a:r>
                        <a:rPr lang="zh-CN" altLang="en-US" sz="1600"/>
                        <a:t>现有模式实施能否形成企业在价值链中不可替代的战略地位</a:t>
                      </a:r>
                      <a:endParaRPr lang="zh-CN" altLang="en-US" sz="1600"/>
                    </a:p>
                  </a:txBody>
                  <a:tcPr anchor="ctr" anchorCtr="0"/>
                </a:tc>
              </a:tr>
              <a:tr h="375285">
                <a:tc vMerge="1">
                  <a:tcPr anchor="ctr" anchorCtr="0"/>
                </a:tc>
                <a:tc>
                  <a:txBody>
                    <a:bodyPr/>
                    <a:p>
                      <a:pPr algn="ctr">
                        <a:buNone/>
                      </a:pPr>
                      <a:r>
                        <a:rPr lang="zh-CN" altLang="en-US" sz="1600"/>
                        <a:t>模仿障碍</a:t>
                      </a:r>
                      <a:endParaRPr lang="zh-CN" altLang="en-US" sz="1600"/>
                    </a:p>
                  </a:txBody>
                  <a:tcPr anchor="ctr" anchorCtr="0"/>
                </a:tc>
                <a:tc>
                  <a:txBody>
                    <a:bodyPr/>
                    <a:p>
                      <a:pPr>
                        <a:buNone/>
                      </a:pPr>
                      <a:r>
                        <a:rPr lang="zh-CN" altLang="en-US" sz="1600"/>
                        <a:t>影响模式成败的关键要素是什么，模仿的可能性和难度如何</a:t>
                      </a:r>
                      <a:endParaRPr lang="zh-CN" altLang="en-US" sz="1600"/>
                    </a:p>
                  </a:txBody>
                  <a:tcPr anchor="ctr" anchorCtr="0"/>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4519930"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第九章　商业模式设计</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194560"/>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新加坡的国家商业模式</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2716530"/>
            <a:ext cx="6031865" cy="27292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新加坡的国土面积707平方公里，相当于1/9个上海、1/24个北京，却在各国投资参与开发工业园区，总面积近12万平方公里（“新加坡－廖内－柔佛”区域达11万平方公里），相当于再造171 个新加坡。新加坡商业模式的主角，是两个国家控股公司。一个是贸易工业部下的“裕廊集团”（JTC Corporation，旗下有腾飞集团、裕廊国际、裕廊港口）；另一个就是财政部下的“淡马锡控股公司”（Temasek Holdings，旗下有吉宝集团、胜科工业集团、新加坡科技工业集团、凯德置地）。“裕廊集团”由新加坡政府控股，在本国进行了四十多年工业园区建设，贡献了本国25%的GDP，也造就了该国独特的“商业模式”：将工业园区复制到印度、印尼、菲律宾、中国等地，总面积竟相当于171个新加坡。这一商业模式能够不断复制，关键在于“裕廊”拥有很强的园区规划和管理能力，可以吸引全球著名企业入驻，从而为当地带来就业和税收。而背后新加坡政府的外交能力，同样也是这一“商业模式”得以长远、稳定运行的关键。</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商业模式概念</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TextBox 7"/>
          <p:cNvSpPr txBox="1"/>
          <p:nvPr/>
        </p:nvSpPr>
        <p:spPr>
          <a:xfrm>
            <a:off x="1874733" y="1696083"/>
            <a:ext cx="3840480" cy="583565"/>
          </a:xfrm>
          <a:prstGeom prst="rect">
            <a:avLst/>
          </a:prstGeom>
          <a:noFill/>
        </p:spPr>
        <p:txBody>
          <a:bodyPr wrap="none" rtlCol="0">
            <a:spAutoFit/>
          </a:bodyPr>
          <a:lstStyle/>
          <a:p>
            <a:pPr algn="l"/>
            <a:r>
              <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什么是</a:t>
            </a:r>
            <a:r>
              <a:rPr lang="zh-CN" altLang="en-US" sz="32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‘商业模式’</a:t>
            </a:r>
            <a:endParaRPr lang="zh-CN" altLang="en-US" sz="32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874520" y="2715260"/>
            <a:ext cx="4076065" cy="2329815"/>
          </a:xfrm>
          <a:prstGeom prst="rect">
            <a:avLst/>
          </a:prstGeom>
          <a:noFill/>
        </p:spPr>
        <p:txBody>
          <a:bodyPr wrap="square" lIns="91423" tIns="45712" rIns="91423" bIns="45712" rtlCol="0">
            <a:spAutoFit/>
          </a:bodyPr>
          <a:lstStyle/>
          <a:p>
            <a:pPr lvl="0" defTabSz="1217930">
              <a:lnSpc>
                <a:spcPct val="13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商业模式是创业者创意，商业创意来自于机会的丰富和逻辑化，并有可能最终演变为商业模式。其形成的逻辑是：机会是经由创造性资源组合传递更明确的市场需求的可能性（schumpeter，1934； Kirzner，1973），是未明确的市场需求或者未被利用的资源或者能力。</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33880"/>
            <a:ext cx="12192000" cy="36728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商业模式的构成要素</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960370"/>
            <a:ext cx="4093210" cy="1419860"/>
          </a:xfrm>
          <a:prstGeom prst="rect">
            <a:avLst/>
          </a:prstGeom>
          <a:noFill/>
        </p:spPr>
        <p:txBody>
          <a:bodyPr wrap="square" rtlCol="0" anchor="ctr" anchorCtr="0">
            <a:spAutoFit/>
          </a:bodyPr>
          <a:p>
            <a:pPr algn="just">
              <a:lnSpc>
                <a:spcPct val="120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我们把商业模式的构成要素分为：战略定位、业务系统、关键资源能力、盈利模式、现金流结构、企业价值及其相互关系。如图9-2 所示。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a:blip r:embed="rId1">
            <a:clrChange>
              <a:clrFrom>
                <a:srgbClr val="FFFFFF">
                  <a:alpha val="100000"/>
                </a:srgbClr>
              </a:clrFrom>
              <a:clrTo>
                <a:srgbClr val="FFFFFF">
                  <a:alpha val="100000"/>
                  <a:alpha val="0"/>
                </a:srgbClr>
              </a:clrTo>
            </a:clrChange>
          </a:blip>
          <a:srcRect l="19204" t="28693" r="24058" b="16727"/>
          <a:stretch>
            <a:fillRect/>
          </a:stretch>
        </p:blipFill>
        <p:spPr>
          <a:xfrm>
            <a:off x="5681980" y="1831340"/>
            <a:ext cx="6113780" cy="3675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33880"/>
            <a:ext cx="12192000" cy="36728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商业模式画布</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296160"/>
            <a:ext cx="4093210" cy="2748280"/>
          </a:xfrm>
          <a:prstGeom prst="rect">
            <a:avLst/>
          </a:prstGeom>
          <a:noFill/>
        </p:spPr>
        <p:txBody>
          <a:bodyPr wrap="square" rtlCol="0" anchor="ctr" anchorCtr="0">
            <a:spAutoFit/>
          </a:bodyPr>
          <a:p>
            <a:pPr algn="just">
              <a:lnSpc>
                <a:spcPct val="120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在大学生创新创业教育和创业实践中，目前应用比较普遍的是osterwalder 提供的商业模式画布，它比较通俗易懂，在现代企业运营和管理中应用也非常广泛。它主要由价值主张、客户细分、渠道通路、客户关系、关键业务、核心资源、重要伙伴、成本结构和收入来源9个部分组成。如图9-3所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p:cNvPicPr>
            <a:picLocks noChangeAspect="1"/>
          </p:cNvPicPr>
          <p:nvPr/>
        </p:nvPicPr>
        <p:blipFill>
          <a:blip r:embed="rId1">
            <a:clrChange>
              <a:clrFrom>
                <a:srgbClr val="FFFFFF">
                  <a:alpha val="100000"/>
                </a:srgbClr>
              </a:clrFrom>
              <a:clrTo>
                <a:srgbClr val="FFFFFF">
                  <a:alpha val="100000"/>
                  <a:alpha val="0"/>
                </a:srgbClr>
              </a:clrTo>
            </a:clrChange>
          </a:blip>
          <a:srcRect l="23488" t="37232" r="29399" b="9385"/>
          <a:stretch>
            <a:fillRect/>
          </a:stretch>
        </p:blipFill>
        <p:spPr>
          <a:xfrm>
            <a:off x="5753100" y="1751330"/>
            <a:ext cx="5956300" cy="42176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33880"/>
            <a:ext cx="12192000" cy="36728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商业模式设计导入5 个问题</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628900"/>
            <a:ext cx="4598035" cy="2084070"/>
          </a:xfrm>
          <a:prstGeom prst="rect">
            <a:avLst/>
          </a:prstGeom>
          <a:noFill/>
        </p:spPr>
        <p:txBody>
          <a:bodyPr wrap="square" rtlCol="0" anchor="ctr" anchorCtr="0">
            <a:spAutoFit/>
          </a:bodyPr>
          <a:p>
            <a:pPr algn="just">
              <a:lnSpc>
                <a:spcPct val="120000"/>
              </a:lnSpc>
              <a:spcBef>
                <a:spcPts val="0"/>
              </a:spcBef>
              <a:spcAft>
                <a:spcPts val="0"/>
              </a:spcAft>
            </a:pPr>
            <a:r>
              <a:rPr lang="zh-CN" altLang="en-US">
                <a:latin typeface="微软雅黑" panose="020B0503020204020204" pitchFamily="34" charset="-122"/>
                <a:ea typeface="微软雅黑" panose="020B0503020204020204" pitchFamily="34" charset="-122"/>
                <a:cs typeface="微软雅黑" panose="020B0503020204020204" pitchFamily="34" charset="-122"/>
              </a:rPr>
              <a:t>商业模式画布能够描述、设计、评估、定位和再造商业模式。对于很多企业家和创业者来说，尤其是大学生创业者，这个画布模板简单易懂。用商业模式画布描述商业模式，首先要回答5 个问题（图9-4），从以下5 个问题去设计商业模式的9 个要素。</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a:blip r:embed="rId1">
            <a:clrChange>
              <a:clrFrom>
                <a:srgbClr val="FFFFFF">
                  <a:alpha val="100000"/>
                </a:srgbClr>
              </a:clrFrom>
              <a:clrTo>
                <a:srgbClr val="FFFFFF">
                  <a:alpha val="100000"/>
                  <a:alpha val="0"/>
                </a:srgbClr>
              </a:clrTo>
            </a:clrChange>
          </a:blip>
          <a:srcRect l="33683" t="38282" r="36996" b="14802"/>
          <a:stretch>
            <a:fillRect/>
          </a:stretch>
        </p:blipFill>
        <p:spPr>
          <a:xfrm>
            <a:off x="6919595" y="1833880"/>
            <a:ext cx="4085590" cy="40855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33880"/>
            <a:ext cx="12192000" cy="3672840"/>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42849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（一）客户细分</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378075"/>
            <a:ext cx="9986645" cy="2584450"/>
          </a:xfrm>
          <a:prstGeom prst="rect">
            <a:avLst/>
          </a:prstGeom>
          <a:noFill/>
        </p:spPr>
        <p:txBody>
          <a:bodyPr wrap="square" rtlCol="0" anchor="ctr" anchorCtr="0">
            <a:spAutoFit/>
          </a:bodyPr>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客户细分，即描述企业经过市场划分后所瞄准的具体消费人群或组织。我们可以带着两个问题来定义目标群体，明确客户细分。</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（1）我们正在为谁创造价值？</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（2）谁才是我们最重要的客户？</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微软雅黑" panose="020B0503020204020204" pitchFamily="34" charset="-122"/>
                <a:ea typeface="微软雅黑" panose="020B0503020204020204" pitchFamily="34" charset="-122"/>
                <a:cs typeface="微软雅黑" panose="020B0503020204020204" pitchFamily="34" charset="-122"/>
              </a:rPr>
              <a:t>细分后的客户可通过本地区/ 全国/ 国际、政府/ 企业/ 个体消费者、一般大众/ 多部门/ 细分市场等来表现。</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4637</Words>
  <Application>WPS 演示</Application>
  <PresentationFormat>宽屏</PresentationFormat>
  <Paragraphs>286</Paragraphs>
  <Slides>24</Slides>
  <Notes>25</Notes>
  <HiddenSlides>0</HiddenSlides>
  <MMClips>1</MMClips>
  <ScaleCrop>false</ScaleCrop>
  <HeadingPairs>
    <vt:vector size="6" baseType="variant">
      <vt:variant>
        <vt:lpstr>已用的字体</vt:lpstr>
      </vt:variant>
      <vt:variant>
        <vt:i4>29</vt:i4>
      </vt:variant>
      <vt:variant>
        <vt:lpstr>主题</vt:lpstr>
      </vt:variant>
      <vt:variant>
        <vt:i4>1</vt:i4>
      </vt:variant>
      <vt:variant>
        <vt:lpstr>幻灯片标题</vt:lpstr>
      </vt:variant>
      <vt:variant>
        <vt:i4>24</vt:i4>
      </vt:variant>
    </vt:vector>
  </HeadingPairs>
  <TitlesOfParts>
    <vt:vector size="54"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字魂59号-创粗黑</vt:lpstr>
      <vt:lpstr>Arial Unicode MS</vt:lpstr>
      <vt:lpstr>Calibri Light</vt:lpstr>
      <vt:lpstr>Calibri</vt:lpstr>
      <vt:lpstr>等线</vt:lpstr>
      <vt:lpstr>楷体_GB2312</vt:lpstr>
      <vt:lpstr>BatangChe</vt:lpstr>
      <vt:lpstr>Lato</vt:lpstr>
      <vt:lpstr>Gill Sans</vt:lpstr>
      <vt:lpstr>Lato</vt:lpstr>
      <vt:lpstr>Source Sans Pro Light</vt:lpstr>
      <vt:lpstr>Lato Heavy</vt:lpstr>
      <vt:lpstr>Montserrat</vt:lpstr>
      <vt:lpstr>思源黑体 Medium</vt:lpstr>
      <vt:lpstr>華康圓體 Std W5</vt:lpstr>
      <vt:lpstr>Yu Gothic UI Semilight</vt:lpstr>
      <vt:lpstr>DFPYuanW5-GB5</vt:lpstr>
      <vt:lpstr>Gill Sans MT</vt:lpstr>
      <vt:lpstr>冬青黑体简体中文 W6</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27</cp:revision>
  <dcterms:created xsi:type="dcterms:W3CDTF">2019-11-11T11:40:00Z</dcterms:created>
  <dcterms:modified xsi:type="dcterms:W3CDTF">2020-02-20T10:24:57Z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